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7"/>
  </p:notesMasterIdLst>
  <p:sldIdLst>
    <p:sldId id="256" r:id="rId5"/>
    <p:sldId id="272" r:id="rId6"/>
  </p:sldIdLst>
  <p:sldSz cx="6858000" cy="9144000" type="screen4x3"/>
  <p:notesSz cx="6797675" cy="9928225"/>
  <p:embeddedFontLst>
    <p:embeddedFont>
      <p:font typeface="Kristen ITC" panose="03050502040202030202" pitchFamily="66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omic Sans MS" panose="030F0702030302020204" pitchFamily="66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gNoZDTXTjgP1E2bzDQUIp+FVyY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87F2E1D-E6CA-4EE2-B034-F0CE365F7E0B}">
  <a:tblStyle styleId="{987F2E1D-E6CA-4EE2-B034-F0CE365F7E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50" d="100"/>
          <a:sy n="150" d="100"/>
        </p:scale>
        <p:origin x="156" y="-27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customXml" Target="../customXml/item3.xml"/><Relationship Id="rId34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33" Type="http://customschemas.google.com/relationships/presentationmetadata" Target="metadata"/><Relationship Id="rId2" Type="http://schemas.openxmlformats.org/officeDocument/2006/relationships/customXml" Target="../customXml/item2.xml"/><Relationship Id="rId16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600"/>
            <a:ext cx="4532000" cy="37230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24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f5a59f81dc_0_0:notes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00" cy="44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f5a59f81d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24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76655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1"/>
          </p:nvPr>
        </p:nvSpPr>
        <p:spPr>
          <a:xfrm>
            <a:off x="342900" y="2133601"/>
            <a:ext cx="302895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2"/>
          </p:nvPr>
        </p:nvSpPr>
        <p:spPr>
          <a:xfrm>
            <a:off x="3486150" y="2133601"/>
            <a:ext cx="302895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body" idx="2"/>
          </p:nvPr>
        </p:nvSpPr>
        <p:spPr>
          <a:xfrm>
            <a:off x="342900" y="2899833"/>
            <a:ext cx="3030141" cy="5268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3"/>
          </p:nvPr>
        </p:nvSpPr>
        <p:spPr>
          <a:xfrm>
            <a:off x="3483769" y="2046817"/>
            <a:ext cx="3031331" cy="853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4"/>
          </p:nvPr>
        </p:nvSpPr>
        <p:spPr>
          <a:xfrm>
            <a:off x="3483769" y="2899833"/>
            <a:ext cx="3031331" cy="5268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2681287" y="364067"/>
            <a:ext cx="3833813" cy="7804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342900" y="1913467"/>
            <a:ext cx="2256235" cy="6254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1344216" y="817033"/>
            <a:ext cx="4114800" cy="54864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1344216" y="7156451"/>
            <a:ext cx="4114800" cy="1073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411692" y="2064809"/>
            <a:ext cx="6034617" cy="61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1842558" y="3495677"/>
            <a:ext cx="7802033" cy="154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-1300692" y="2009777"/>
            <a:ext cx="7802033" cy="451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29892"/>
            <a:ext cx="6880225" cy="481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38137" y="1108046"/>
            <a:ext cx="6172200" cy="2804264"/>
          </a:xfrm>
        </p:spPr>
        <p:txBody>
          <a:bodyPr>
            <a:normAutofit fontScale="62500" lnSpcReduction="20000"/>
          </a:bodyPr>
          <a:lstStyle/>
          <a:p>
            <a:pPr marL="114300" indent="0" algn="ctr">
              <a:buNone/>
            </a:pPr>
            <a:r>
              <a:rPr lang="en-GB" sz="6600" b="1" dirty="0" err="1" smtClean="0">
                <a:solidFill>
                  <a:schemeClr val="bg1"/>
                </a:solidFill>
              </a:rPr>
              <a:t>Camau</a:t>
            </a:r>
            <a:r>
              <a:rPr lang="en-GB" sz="6600" b="1" dirty="0" smtClean="0">
                <a:solidFill>
                  <a:schemeClr val="bg1"/>
                </a:solidFill>
              </a:rPr>
              <a:t> </a:t>
            </a:r>
            <a:r>
              <a:rPr lang="en-GB" sz="6600" b="1" dirty="0" err="1" smtClean="0">
                <a:solidFill>
                  <a:schemeClr val="bg1"/>
                </a:solidFill>
              </a:rPr>
              <a:t>delio</a:t>
            </a:r>
            <a:r>
              <a:rPr lang="en-GB" sz="6600" b="1" dirty="0" smtClean="0">
                <a:solidFill>
                  <a:schemeClr val="bg1"/>
                </a:solidFill>
              </a:rPr>
              <a:t> </a:t>
            </a:r>
            <a:r>
              <a:rPr lang="en-GB" sz="6600" b="1" dirty="0" err="1" smtClean="0">
                <a:solidFill>
                  <a:schemeClr val="bg1"/>
                </a:solidFill>
              </a:rPr>
              <a:t>gydag</a:t>
            </a:r>
            <a:r>
              <a:rPr lang="en-GB" sz="6600" b="1" dirty="0" smtClean="0">
                <a:solidFill>
                  <a:schemeClr val="bg1"/>
                </a:solidFill>
              </a:rPr>
              <a:t> </a:t>
            </a:r>
            <a:r>
              <a:rPr lang="en-GB" sz="6600" b="1" dirty="0" err="1" smtClean="0">
                <a:solidFill>
                  <a:schemeClr val="bg1"/>
                </a:solidFill>
              </a:rPr>
              <a:t>ymddygiad</a:t>
            </a:r>
            <a:r>
              <a:rPr lang="en-GB" sz="6600" b="1" dirty="0" smtClean="0">
                <a:solidFill>
                  <a:schemeClr val="bg1"/>
                </a:solidFill>
              </a:rPr>
              <a:t> yn </a:t>
            </a:r>
          </a:p>
          <a:p>
            <a:pPr marL="114300" indent="0" algn="ctr">
              <a:buNone/>
            </a:pPr>
            <a:r>
              <a:rPr lang="en-GB" sz="6600" b="1" dirty="0" err="1" smtClean="0">
                <a:solidFill>
                  <a:schemeClr val="bg1"/>
                </a:solidFill>
              </a:rPr>
              <a:t>Ysgol</a:t>
            </a:r>
            <a:r>
              <a:rPr lang="en-GB" sz="6600" b="1" dirty="0" smtClean="0">
                <a:solidFill>
                  <a:schemeClr val="bg1"/>
                </a:solidFill>
              </a:rPr>
              <a:t> Bryniago</a:t>
            </a:r>
          </a:p>
          <a:p>
            <a:pPr marL="114300" indent="0" algn="ctr">
              <a:buNone/>
            </a:pPr>
            <a:endParaRPr lang="en-GB" sz="6600" b="1" dirty="0" smtClean="0">
              <a:solidFill>
                <a:schemeClr val="bg1"/>
              </a:solidFill>
            </a:endParaRPr>
          </a:p>
          <a:p>
            <a:pPr marL="114300" indent="0" algn="ctr">
              <a:buNone/>
            </a:pPr>
            <a:r>
              <a:rPr lang="en-GB" sz="6600" b="1" i="1" dirty="0" smtClean="0">
                <a:solidFill>
                  <a:schemeClr val="bg1"/>
                </a:solidFill>
              </a:rPr>
              <a:t>(</a:t>
            </a:r>
            <a:r>
              <a:rPr lang="en-GB" sz="6600" b="1" i="1" dirty="0" err="1" smtClean="0">
                <a:solidFill>
                  <a:schemeClr val="bg1"/>
                </a:solidFill>
              </a:rPr>
              <a:t>Canllaw</a:t>
            </a:r>
            <a:r>
              <a:rPr lang="en-GB" sz="6600" b="1" i="1" dirty="0" smtClean="0">
                <a:solidFill>
                  <a:schemeClr val="bg1"/>
                </a:solidFill>
              </a:rPr>
              <a:t> </a:t>
            </a:r>
            <a:r>
              <a:rPr lang="en-GB" sz="6600" b="1" i="1" dirty="0" err="1" smtClean="0">
                <a:solidFill>
                  <a:schemeClr val="bg1"/>
                </a:solidFill>
              </a:rPr>
              <a:t>i</a:t>
            </a:r>
            <a:r>
              <a:rPr lang="en-GB" sz="6600" b="1" i="1" dirty="0" smtClean="0">
                <a:solidFill>
                  <a:schemeClr val="bg1"/>
                </a:solidFill>
              </a:rPr>
              <a:t> </a:t>
            </a:r>
            <a:r>
              <a:rPr lang="en-GB" sz="6600" b="1" i="1" dirty="0" err="1" smtClean="0">
                <a:solidFill>
                  <a:schemeClr val="bg1"/>
                </a:solidFill>
              </a:rPr>
              <a:t>ddysgwyr</a:t>
            </a:r>
            <a:r>
              <a:rPr lang="en-GB" sz="6600" b="1" i="1" dirty="0">
                <a:solidFill>
                  <a:schemeClr val="bg1"/>
                </a:solidFill>
              </a:rPr>
              <a:t>)</a:t>
            </a:r>
            <a:endParaRPr lang="en-GB" sz="6600" b="1" i="1" dirty="0" smtClean="0">
              <a:solidFill>
                <a:schemeClr val="bg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9525" y="34925"/>
            <a:ext cx="6867525" cy="65554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Dim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ond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ein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gorau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glas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sy’n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ddigon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da.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523288"/>
            <a:ext cx="68580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-9525" y="34925"/>
            <a:ext cx="6867525" cy="65554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Dim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ond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ein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gorau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glas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sy’n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ddigon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da.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u="sng" dirty="0" err="1" smtClean="0">
                <a:latin typeface="Comic Sans MS" panose="030F0702030302020204" pitchFamily="66" charset="0"/>
              </a:rPr>
              <a:t>Ymddygiad</a:t>
            </a:r>
            <a:r>
              <a:rPr lang="en-GB" sz="2000" b="1" u="sng" dirty="0" smtClean="0">
                <a:latin typeface="Comic Sans MS" panose="030F0702030302020204" pitchFamily="66" charset="0"/>
              </a:rPr>
              <a:t> </a:t>
            </a:r>
            <a:r>
              <a:rPr lang="en-GB" sz="2000" b="1" u="sng" dirty="0" err="1" smtClean="0">
                <a:latin typeface="Comic Sans MS" panose="030F0702030302020204" pitchFamily="66" charset="0"/>
              </a:rPr>
              <a:t>annerbynniol</a:t>
            </a:r>
            <a:r>
              <a:rPr lang="en-GB" sz="2000" b="1" u="sng" dirty="0" smtClean="0">
                <a:latin typeface="Comic Sans MS" panose="030F0702030302020204" pitchFamily="66" charset="0"/>
              </a:rPr>
              <a:t>:</a:t>
            </a:r>
            <a:endParaRPr lang="en-GB" sz="20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422401"/>
            <a:ext cx="6172200" cy="6745818"/>
          </a:xfrm>
        </p:spPr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endParaRPr lang="en-GB" sz="1200" dirty="0" smtClean="0"/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1.a.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trafod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atgoffa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reolau’r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buarth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1.b.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cofnod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gyfrifiadur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1.c.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di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braint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ymddiheurio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naill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ysgrifenedig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parhau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weithred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gyntaf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difrifol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trafod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eto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atgoffa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reolau’r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buarth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2.b.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cofnod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gyfrifiadur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2.c.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braint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ymddiheurio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naill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ysgrifenedig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2.d.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rhoi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gwybod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mam/dad am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llygaid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agos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diwrnodau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wythnosau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nesaf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.. 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yw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parhau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gwaethygu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4.a.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cofnod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mwy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manwl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edrych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ystod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pob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gwers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ac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ystod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amseroedd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chwarae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chinio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4.b.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breintiau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mwy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penodol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cynnwys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cyfres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freintiau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ymddiheurio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nail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ysgrifenedig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4.c.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cyflwyno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strategaethau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gefnogi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Gall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gynnwys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siart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saib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ystod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gwers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ayb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trefnu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rhwng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/hi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a mam/dad.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trafod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consyrn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Mrs Evans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llygaid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manwl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diwrnodau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wythnosau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nesaf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parhau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gwaethygu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Miss Jones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anfon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llythyr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1 at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mam/dad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nodi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consyrn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llygaid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manwl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diwrnodau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wythnosau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nesaf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Miss Jones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danfon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llythyr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at mam/dad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drefnu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drafod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mam/ dad,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Mrs Evans a Miss Jones yn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Efallai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gofyn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hefyd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llygaid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manwl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diwrnodau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wythnosau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nesaf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Miss Jones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danfon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llythyr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3 at mam/ dad.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mam/ dad,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, Mrs Evans a Miss Jones yn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Efallai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gofyn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fod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hefyd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cyflwyno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amserlen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Efallai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fyddi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di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medru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gweithio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phawb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arall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Efallai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fyddi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di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medru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bod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trwy’r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, bob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oes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adref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am ran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gwneud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waith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adref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mam/ dad. 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13.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Mrs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Evans a Miss Jones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llygaid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bob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Byddwn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pendefynu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wyt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cael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llawn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amser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Byddwn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rafod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mam/ dad a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thi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14.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wyt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gwneud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rhywbeth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difrifol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yna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fe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all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ddweud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nad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wyt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cael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gwbl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gyfnod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amser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cael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gwaith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wneud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adref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114300" indent="0">
              <a:buNone/>
            </a:pP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wyt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ti’n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gwneud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rhywbeth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ddifrifol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iawn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fe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all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ddweud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bod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symud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*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Noder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y  gall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weithredu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camau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14/15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unrhyw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adeg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gan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osgoi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cymryd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camau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uchod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bai’r</a:t>
            </a:r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weithred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un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difrifol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228600">
              <a:buAutoNum type="arabicPeriod" startAt="12"/>
            </a:pPr>
            <a:endParaRPr lang="en-GB" sz="1200" dirty="0"/>
          </a:p>
          <a:p>
            <a:pPr marL="114300" indent="0">
              <a:buNone/>
            </a:pPr>
            <a:endParaRPr lang="en-GB" sz="1200" dirty="0" smtClean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 smtClean="0"/>
          </a:p>
        </p:txBody>
      </p:sp>
      <p:sp>
        <p:nvSpPr>
          <p:cNvPr id="25" name="Down Arrow 24"/>
          <p:cNvSpPr/>
          <p:nvPr/>
        </p:nvSpPr>
        <p:spPr>
          <a:xfrm>
            <a:off x="2957748" y="1295989"/>
            <a:ext cx="569855" cy="383448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2948040" y="2165080"/>
            <a:ext cx="569855" cy="348235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2948040" y="3260174"/>
            <a:ext cx="569855" cy="383448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30" name="Down Arrow 29"/>
          <p:cNvSpPr/>
          <p:nvPr/>
        </p:nvSpPr>
        <p:spPr>
          <a:xfrm>
            <a:off x="2948039" y="4873914"/>
            <a:ext cx="569855" cy="3834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982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97963f8-6486-4039-8e14-a28a847bb50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8ECD6B373FDF4CAF423D38DC932E64" ma:contentTypeVersion="18" ma:contentTypeDescription="Create a new document." ma:contentTypeScope="" ma:versionID="3938ddf30e22d6b6d0e556a96e236734">
  <xsd:schema xmlns:xsd="http://www.w3.org/2001/XMLSchema" xmlns:xs="http://www.w3.org/2001/XMLSchema" xmlns:p="http://schemas.microsoft.com/office/2006/metadata/properties" xmlns:ns3="46e92ad1-5650-471e-ab2a-c81ef996652e" xmlns:ns4="797963f8-6486-4039-8e14-a28a847bb505" targetNamespace="http://schemas.microsoft.com/office/2006/metadata/properties" ma:root="true" ma:fieldsID="8a192763938900e5b9bd3e9276f8879e" ns3:_="" ns4:_="">
    <xsd:import namespace="46e92ad1-5650-471e-ab2a-c81ef996652e"/>
    <xsd:import namespace="797963f8-6486-4039-8e14-a28a847bb505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e92ad1-5650-471e-ab2a-c81ef9966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963f8-6486-4039-8e14-a28a847bb5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1BB41BC-4508-4325-ACC7-298AB047B5CE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terms/"/>
    <ds:schemaRef ds:uri="797963f8-6486-4039-8e14-a28a847bb505"/>
    <ds:schemaRef ds:uri="46e92ad1-5650-471e-ab2a-c81ef996652e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2A7F449-BFDA-4171-AB0A-E9A504DE5B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e92ad1-5650-471e-ab2a-c81ef996652e"/>
    <ds:schemaRef ds:uri="797963f8-6486-4039-8e14-a28a847bb50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E383B73-8677-4C29-B4A5-8302025564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713</Words>
  <Application>Microsoft Office PowerPoint</Application>
  <PresentationFormat>On-screen Show (4:3)</PresentationFormat>
  <Paragraphs>47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Kristen ITC</vt:lpstr>
      <vt:lpstr>Calibri</vt:lpstr>
      <vt:lpstr>Arial</vt:lpstr>
      <vt:lpstr>Comic Sans MS</vt:lpstr>
      <vt:lpstr>Office Theme</vt:lpstr>
      <vt:lpstr>PowerPoint Presentation</vt:lpstr>
      <vt:lpstr>Ymddygiad annerbynniol: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Nia (Bryniago)</dc:creator>
  <cp:lastModifiedBy>N Jones (YGG Bryniago)</cp:lastModifiedBy>
  <cp:revision>22</cp:revision>
  <dcterms:created xsi:type="dcterms:W3CDTF">2018-10-02T10:11:23Z</dcterms:created>
  <dcterms:modified xsi:type="dcterms:W3CDTF">2024-07-08T14:04:17Z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0x010100CB8ECD6B373FDF4CAF423D38DC932E64</vt:lpwstr>
  </property>
</Properties>
</file>