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4"/>
  </p:sldMasterIdLst>
  <p:notesMasterIdLst>
    <p:notesMasterId r:id="rId8"/>
  </p:notesMasterIdLst>
  <p:sldIdLst>
    <p:sldId id="256" r:id="rId5"/>
    <p:sldId id="272" r:id="rId6"/>
    <p:sldId id="273" r:id="rId7"/>
  </p:sldIdLst>
  <p:sldSz cx="6858000" cy="9144000" type="screen4x3"/>
  <p:notesSz cx="6797675" cy="9928225"/>
  <p:embeddedFontLst>
    <p:embeddedFont>
      <p:font typeface="Kristen ITC" panose="03050502040202030202" pitchFamily="66" charset="0"/>
      <p:regular r:id="rId9"/>
    </p:embeddedFont>
    <p:embeddedFont>
      <p:font typeface="Calibri" panose="020F0502020204030204" pitchFamily="34" charset="0"/>
      <p:regular r:id="rId10"/>
      <p:bold r:id="rId11"/>
      <p:italic r:id="rId12"/>
      <p:boldItalic r:id="rId13"/>
    </p:embeddedFont>
    <p:embeddedFont>
      <p:font typeface="Comic Sans MS" panose="030F0702030302020204" pitchFamily="66" charset="0"/>
      <p:regular r:id="rId14"/>
      <p:bold r:id="rId15"/>
      <p:italic r:id="rId16"/>
      <p:boldItalic r:id="rId1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33" roundtripDataSignature="AMtx7mgNoZDTXTjgP1E2bzDQUIp+FVyYM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987F2E1D-E6CA-4EE2-B034-F0CE365F7E0B}">
  <a:tblStyle styleId="{987F2E1D-E6CA-4EE2-B034-F0CE365F7E0B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100" d="100"/>
          <a:sy n="100" d="100"/>
        </p:scale>
        <p:origin x="1236" y="-318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5.fntdata"/><Relationship Id="rId3" Type="http://schemas.openxmlformats.org/officeDocument/2006/relationships/customXml" Target="../customXml/item3.xml"/><Relationship Id="rId34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font" Target="fonts/font4.fntdata"/><Relationship Id="rId17" Type="http://schemas.openxmlformats.org/officeDocument/2006/relationships/font" Target="fonts/font9.fntdata"/><Relationship Id="rId33" Type="http://customschemas.google.com/relationships/presentationmetadata" Target="metadata"/><Relationship Id="rId2" Type="http://schemas.openxmlformats.org/officeDocument/2006/relationships/customXml" Target="../customXml/item2.xml"/><Relationship Id="rId16" Type="http://schemas.openxmlformats.org/officeDocument/2006/relationships/font" Target="fonts/font8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font" Target="fonts/font3.fntdata"/><Relationship Id="rId37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font" Target="fonts/font7.fntdata"/><Relationship Id="rId36" Type="http://schemas.openxmlformats.org/officeDocument/2006/relationships/theme" Target="theme/theme1.xml"/><Relationship Id="rId10" Type="http://schemas.openxmlformats.org/officeDocument/2006/relationships/font" Target="fonts/font2.fntdata"/><Relationship Id="rId4" Type="http://schemas.openxmlformats.org/officeDocument/2006/relationships/slideMaster" Target="slideMasters/slideMaster1.xml"/><Relationship Id="rId9" Type="http://schemas.openxmlformats.org/officeDocument/2006/relationships/font" Target="fonts/font1.fntdata"/><Relationship Id="rId14" Type="http://schemas.openxmlformats.org/officeDocument/2006/relationships/font" Target="fonts/font6.fntdata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33150" y="744600"/>
            <a:ext cx="4532000" cy="37230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79750" y="4715900"/>
            <a:ext cx="5438125" cy="446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79750" y="4715900"/>
            <a:ext cx="5438125" cy="4467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003425" y="744538"/>
            <a:ext cx="2792413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gf5a59f81dc_0_0:notes"/>
          <p:cNvSpPr txBox="1">
            <a:spLocks noGrp="1"/>
          </p:cNvSpPr>
          <p:nvPr>
            <p:ph type="body" idx="1"/>
          </p:nvPr>
        </p:nvSpPr>
        <p:spPr>
          <a:xfrm>
            <a:off x="679750" y="4715900"/>
            <a:ext cx="5438100" cy="446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0" name="Google Shape;200;gf5a59f81dc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2003425" y="744538"/>
            <a:ext cx="2792413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2766555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gf5a59f81dc_0_0:notes"/>
          <p:cNvSpPr txBox="1">
            <a:spLocks noGrp="1"/>
          </p:cNvSpPr>
          <p:nvPr>
            <p:ph type="body" idx="1"/>
          </p:nvPr>
        </p:nvSpPr>
        <p:spPr>
          <a:xfrm>
            <a:off x="679750" y="4715900"/>
            <a:ext cx="5438100" cy="446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0" name="Google Shape;200;gf5a59f81dc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2003425" y="744538"/>
            <a:ext cx="2792413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8165105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4"/>
          <p:cNvSpPr txBox="1"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4"/>
          <p:cNvSpPr txBox="1"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4" name="Google Shape;14;p14"/>
          <p:cNvSpPr txBox="1">
            <a:spLocks noGrp="1"/>
          </p:cNvSpPr>
          <p:nvPr>
            <p:ph type="dt" idx="10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14"/>
          <p:cNvSpPr txBox="1">
            <a:spLocks noGrp="1"/>
          </p:cNvSpPr>
          <p:nvPr>
            <p:ph type="ftr" idx="11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14"/>
          <p:cNvSpPr txBox="1">
            <a:spLocks noGrp="1"/>
          </p:cNvSpPr>
          <p:nvPr>
            <p:ph type="sldNum" idx="12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6"/>
          <p:cNvSpPr txBox="1"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sz="4000" b="1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6"/>
          <p:cNvSpPr txBox="1"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16"/>
          <p:cNvSpPr txBox="1">
            <a:spLocks noGrp="1"/>
          </p:cNvSpPr>
          <p:nvPr>
            <p:ph type="dt" idx="10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16"/>
          <p:cNvSpPr txBox="1">
            <a:spLocks noGrp="1"/>
          </p:cNvSpPr>
          <p:nvPr>
            <p:ph type="ftr" idx="11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16"/>
          <p:cNvSpPr txBox="1">
            <a:spLocks noGrp="1"/>
          </p:cNvSpPr>
          <p:nvPr>
            <p:ph type="sldNum" idx="12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17"/>
          <p:cNvSpPr txBox="1"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7"/>
          <p:cNvSpPr txBox="1">
            <a:spLocks noGrp="1"/>
          </p:cNvSpPr>
          <p:nvPr>
            <p:ph type="body" idx="1"/>
          </p:nvPr>
        </p:nvSpPr>
        <p:spPr>
          <a:xfrm>
            <a:off x="342900" y="2133601"/>
            <a:ext cx="3028950" cy="60346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2" name="Google Shape;32;p17"/>
          <p:cNvSpPr txBox="1">
            <a:spLocks noGrp="1"/>
          </p:cNvSpPr>
          <p:nvPr>
            <p:ph type="body" idx="2"/>
          </p:nvPr>
        </p:nvSpPr>
        <p:spPr>
          <a:xfrm>
            <a:off x="3486150" y="2133601"/>
            <a:ext cx="3028950" cy="60346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3" name="Google Shape;33;p17"/>
          <p:cNvSpPr txBox="1">
            <a:spLocks noGrp="1"/>
          </p:cNvSpPr>
          <p:nvPr>
            <p:ph type="dt" idx="10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17"/>
          <p:cNvSpPr txBox="1">
            <a:spLocks noGrp="1"/>
          </p:cNvSpPr>
          <p:nvPr>
            <p:ph type="ftr" idx="11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7"/>
          <p:cNvSpPr txBox="1">
            <a:spLocks noGrp="1"/>
          </p:cNvSpPr>
          <p:nvPr>
            <p:ph type="sldNum" idx="12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18"/>
          <p:cNvSpPr txBox="1"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8"/>
          <p:cNvSpPr txBox="1"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18"/>
          <p:cNvSpPr txBox="1">
            <a:spLocks noGrp="1"/>
          </p:cNvSpPr>
          <p:nvPr>
            <p:ph type="body" idx="2"/>
          </p:nvPr>
        </p:nvSpPr>
        <p:spPr>
          <a:xfrm>
            <a:off x="342900" y="2899833"/>
            <a:ext cx="3030141" cy="52683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0" name="Google Shape;40;p18"/>
          <p:cNvSpPr txBox="1">
            <a:spLocks noGrp="1"/>
          </p:cNvSpPr>
          <p:nvPr>
            <p:ph type="body" idx="3"/>
          </p:nvPr>
        </p:nvSpPr>
        <p:spPr>
          <a:xfrm>
            <a:off x="3483769" y="2046817"/>
            <a:ext cx="3031331" cy="8530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18"/>
          <p:cNvSpPr txBox="1">
            <a:spLocks noGrp="1"/>
          </p:cNvSpPr>
          <p:nvPr>
            <p:ph type="body" idx="4"/>
          </p:nvPr>
        </p:nvSpPr>
        <p:spPr>
          <a:xfrm>
            <a:off x="3483769" y="2899833"/>
            <a:ext cx="3031331" cy="52683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2" name="Google Shape;42;p18"/>
          <p:cNvSpPr txBox="1">
            <a:spLocks noGrp="1"/>
          </p:cNvSpPr>
          <p:nvPr>
            <p:ph type="dt" idx="10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18"/>
          <p:cNvSpPr txBox="1">
            <a:spLocks noGrp="1"/>
          </p:cNvSpPr>
          <p:nvPr>
            <p:ph type="ftr" idx="11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18"/>
          <p:cNvSpPr txBox="1">
            <a:spLocks noGrp="1"/>
          </p:cNvSpPr>
          <p:nvPr>
            <p:ph type="sldNum" idx="12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9"/>
          <p:cNvSpPr txBox="1"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9"/>
          <p:cNvSpPr txBox="1">
            <a:spLocks noGrp="1"/>
          </p:cNvSpPr>
          <p:nvPr>
            <p:ph type="dt" idx="10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9"/>
          <p:cNvSpPr txBox="1">
            <a:spLocks noGrp="1"/>
          </p:cNvSpPr>
          <p:nvPr>
            <p:ph type="ftr" idx="11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9"/>
          <p:cNvSpPr txBox="1">
            <a:spLocks noGrp="1"/>
          </p:cNvSpPr>
          <p:nvPr>
            <p:ph type="sldNum" idx="12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20"/>
          <p:cNvSpPr txBox="1">
            <a:spLocks noGrp="1"/>
          </p:cNvSpPr>
          <p:nvPr>
            <p:ph type="dt" idx="10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20"/>
          <p:cNvSpPr txBox="1">
            <a:spLocks noGrp="1"/>
          </p:cNvSpPr>
          <p:nvPr>
            <p:ph type="ftr" idx="11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20"/>
          <p:cNvSpPr txBox="1">
            <a:spLocks noGrp="1"/>
          </p:cNvSpPr>
          <p:nvPr>
            <p:ph type="sldNum" idx="12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1"/>
          <p:cNvSpPr txBox="1"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1"/>
          <p:cNvSpPr txBox="1">
            <a:spLocks noGrp="1"/>
          </p:cNvSpPr>
          <p:nvPr>
            <p:ph type="body" idx="1"/>
          </p:nvPr>
        </p:nvSpPr>
        <p:spPr>
          <a:xfrm>
            <a:off x="2681287" y="364067"/>
            <a:ext cx="3833813" cy="78041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21"/>
          <p:cNvSpPr txBox="1">
            <a:spLocks noGrp="1"/>
          </p:cNvSpPr>
          <p:nvPr>
            <p:ph type="body" idx="2"/>
          </p:nvPr>
        </p:nvSpPr>
        <p:spPr>
          <a:xfrm>
            <a:off x="342900" y="1913467"/>
            <a:ext cx="2256235" cy="62547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58" name="Google Shape;58;p21"/>
          <p:cNvSpPr txBox="1">
            <a:spLocks noGrp="1"/>
          </p:cNvSpPr>
          <p:nvPr>
            <p:ph type="dt" idx="10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21"/>
          <p:cNvSpPr txBox="1">
            <a:spLocks noGrp="1"/>
          </p:cNvSpPr>
          <p:nvPr>
            <p:ph type="ftr" idx="11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21"/>
          <p:cNvSpPr txBox="1">
            <a:spLocks noGrp="1"/>
          </p:cNvSpPr>
          <p:nvPr>
            <p:ph type="sldNum" idx="12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22"/>
          <p:cNvSpPr txBox="1"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22"/>
          <p:cNvSpPr>
            <a:spLocks noGrp="1"/>
          </p:cNvSpPr>
          <p:nvPr>
            <p:ph type="pic" idx="2"/>
          </p:nvPr>
        </p:nvSpPr>
        <p:spPr>
          <a:xfrm>
            <a:off x="1344216" y="817033"/>
            <a:ext cx="4114800" cy="5486400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22"/>
          <p:cNvSpPr txBox="1">
            <a:spLocks noGrp="1"/>
          </p:cNvSpPr>
          <p:nvPr>
            <p:ph type="body" idx="1"/>
          </p:nvPr>
        </p:nvSpPr>
        <p:spPr>
          <a:xfrm>
            <a:off x="1344216" y="7156451"/>
            <a:ext cx="4114800" cy="10731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5" name="Google Shape;65;p22"/>
          <p:cNvSpPr txBox="1">
            <a:spLocks noGrp="1"/>
          </p:cNvSpPr>
          <p:nvPr>
            <p:ph type="dt" idx="10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22"/>
          <p:cNvSpPr txBox="1">
            <a:spLocks noGrp="1"/>
          </p:cNvSpPr>
          <p:nvPr>
            <p:ph type="ftr" idx="11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22"/>
          <p:cNvSpPr txBox="1">
            <a:spLocks noGrp="1"/>
          </p:cNvSpPr>
          <p:nvPr>
            <p:ph type="sldNum" idx="12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3"/>
          <p:cNvSpPr txBox="1"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3"/>
          <p:cNvSpPr txBox="1">
            <a:spLocks noGrp="1"/>
          </p:cNvSpPr>
          <p:nvPr>
            <p:ph type="body" idx="1"/>
          </p:nvPr>
        </p:nvSpPr>
        <p:spPr>
          <a:xfrm rot="5400000">
            <a:off x="411692" y="2064809"/>
            <a:ext cx="6034617" cy="617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23"/>
          <p:cNvSpPr txBox="1">
            <a:spLocks noGrp="1"/>
          </p:cNvSpPr>
          <p:nvPr>
            <p:ph type="dt" idx="10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23"/>
          <p:cNvSpPr txBox="1">
            <a:spLocks noGrp="1"/>
          </p:cNvSpPr>
          <p:nvPr>
            <p:ph type="ftr" idx="11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23"/>
          <p:cNvSpPr txBox="1">
            <a:spLocks noGrp="1"/>
          </p:cNvSpPr>
          <p:nvPr>
            <p:ph type="sldNum" idx="12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4"/>
          <p:cNvSpPr txBox="1">
            <a:spLocks noGrp="1"/>
          </p:cNvSpPr>
          <p:nvPr>
            <p:ph type="title"/>
          </p:nvPr>
        </p:nvSpPr>
        <p:spPr>
          <a:xfrm rot="5400000">
            <a:off x="1842558" y="3495677"/>
            <a:ext cx="7802033" cy="1543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4"/>
          <p:cNvSpPr txBox="1">
            <a:spLocks noGrp="1"/>
          </p:cNvSpPr>
          <p:nvPr>
            <p:ph type="body" idx="1"/>
          </p:nvPr>
        </p:nvSpPr>
        <p:spPr>
          <a:xfrm rot="5400000">
            <a:off x="-1300692" y="2009777"/>
            <a:ext cx="7802033" cy="45148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24"/>
          <p:cNvSpPr txBox="1">
            <a:spLocks noGrp="1"/>
          </p:cNvSpPr>
          <p:nvPr>
            <p:ph type="dt" idx="10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4"/>
          <p:cNvSpPr txBox="1">
            <a:spLocks noGrp="1"/>
          </p:cNvSpPr>
          <p:nvPr>
            <p:ph type="ftr" idx="11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4"/>
          <p:cNvSpPr txBox="1">
            <a:spLocks noGrp="1"/>
          </p:cNvSpPr>
          <p:nvPr>
            <p:ph type="sldNum" idx="12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3"/>
          <p:cNvSpPr txBox="1"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3"/>
          <p:cNvSpPr txBox="1"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3"/>
          <p:cNvSpPr txBox="1">
            <a:spLocks noGrp="1"/>
          </p:cNvSpPr>
          <p:nvPr>
            <p:ph type="dt" idx="10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3"/>
          <p:cNvSpPr txBox="1">
            <a:spLocks noGrp="1"/>
          </p:cNvSpPr>
          <p:nvPr>
            <p:ph type="ftr" idx="11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3"/>
          <p:cNvSpPr txBox="1">
            <a:spLocks noGrp="1"/>
          </p:cNvSpPr>
          <p:nvPr>
            <p:ph type="sldNum" idx="12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29892"/>
            <a:ext cx="6880225" cy="4814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338137" y="1108046"/>
            <a:ext cx="6172200" cy="2804264"/>
          </a:xfrm>
        </p:spPr>
        <p:txBody>
          <a:bodyPr>
            <a:normAutofit fontScale="40000" lnSpcReduction="20000"/>
          </a:bodyPr>
          <a:lstStyle/>
          <a:p>
            <a:pPr marL="114300" indent="0" algn="ctr">
              <a:buNone/>
            </a:pPr>
            <a:r>
              <a:rPr lang="en-GB" sz="6600" b="1" dirty="0" err="1" smtClean="0">
                <a:solidFill>
                  <a:schemeClr val="bg1"/>
                </a:solidFill>
              </a:rPr>
              <a:t>Camau</a:t>
            </a:r>
            <a:r>
              <a:rPr lang="en-GB" sz="6600" b="1" dirty="0" smtClean="0">
                <a:solidFill>
                  <a:schemeClr val="bg1"/>
                </a:solidFill>
              </a:rPr>
              <a:t> </a:t>
            </a:r>
            <a:r>
              <a:rPr lang="en-GB" sz="6600" b="1" dirty="0" err="1" smtClean="0">
                <a:solidFill>
                  <a:schemeClr val="bg1"/>
                </a:solidFill>
              </a:rPr>
              <a:t>delio</a:t>
            </a:r>
            <a:r>
              <a:rPr lang="en-GB" sz="6600" b="1" dirty="0" smtClean="0">
                <a:solidFill>
                  <a:schemeClr val="bg1"/>
                </a:solidFill>
              </a:rPr>
              <a:t> </a:t>
            </a:r>
            <a:r>
              <a:rPr lang="en-GB" sz="6600" b="1" dirty="0" err="1" smtClean="0">
                <a:solidFill>
                  <a:schemeClr val="bg1"/>
                </a:solidFill>
              </a:rPr>
              <a:t>gydag</a:t>
            </a:r>
            <a:r>
              <a:rPr lang="en-GB" sz="6600" b="1" dirty="0" smtClean="0">
                <a:solidFill>
                  <a:schemeClr val="bg1"/>
                </a:solidFill>
              </a:rPr>
              <a:t> </a:t>
            </a:r>
            <a:r>
              <a:rPr lang="en-GB" sz="6600" b="1" dirty="0" err="1" smtClean="0">
                <a:solidFill>
                  <a:schemeClr val="bg1"/>
                </a:solidFill>
              </a:rPr>
              <a:t>ymddygiad</a:t>
            </a:r>
            <a:r>
              <a:rPr lang="en-GB" sz="6600" b="1" dirty="0" smtClean="0">
                <a:solidFill>
                  <a:schemeClr val="bg1"/>
                </a:solidFill>
              </a:rPr>
              <a:t> yn </a:t>
            </a:r>
          </a:p>
          <a:p>
            <a:pPr marL="114300" indent="0" algn="ctr">
              <a:buNone/>
            </a:pPr>
            <a:r>
              <a:rPr lang="en-GB" sz="6600" b="1" dirty="0" err="1" smtClean="0">
                <a:solidFill>
                  <a:schemeClr val="bg1"/>
                </a:solidFill>
              </a:rPr>
              <a:t>Ysgol</a:t>
            </a:r>
            <a:r>
              <a:rPr lang="en-GB" sz="6600" b="1" dirty="0" smtClean="0">
                <a:solidFill>
                  <a:schemeClr val="bg1"/>
                </a:solidFill>
              </a:rPr>
              <a:t> Bryniago</a:t>
            </a:r>
          </a:p>
          <a:p>
            <a:pPr marL="114300" indent="0" algn="ctr">
              <a:buNone/>
            </a:pPr>
            <a:endParaRPr lang="en-GB" sz="6600" b="1" dirty="0" smtClean="0">
              <a:solidFill>
                <a:schemeClr val="bg1"/>
              </a:solidFill>
            </a:endParaRPr>
          </a:p>
          <a:p>
            <a:pPr marL="114300" indent="0" algn="ctr">
              <a:buNone/>
            </a:pPr>
            <a:r>
              <a:rPr lang="en-GB" sz="6600" b="1" dirty="0" smtClean="0">
                <a:solidFill>
                  <a:schemeClr val="bg1"/>
                </a:solidFill>
              </a:rPr>
              <a:t>Dealing with Challenging Behaviour</a:t>
            </a:r>
          </a:p>
          <a:p>
            <a:pPr marL="114300" indent="0" algn="ctr">
              <a:buNone/>
            </a:pPr>
            <a:r>
              <a:rPr lang="en-GB" sz="6600" b="1" dirty="0" smtClean="0">
                <a:solidFill>
                  <a:schemeClr val="bg1"/>
                </a:solidFill>
              </a:rPr>
              <a:t>In </a:t>
            </a:r>
            <a:r>
              <a:rPr lang="en-GB" sz="6600" b="1" dirty="0" err="1" smtClean="0">
                <a:solidFill>
                  <a:schemeClr val="bg1"/>
                </a:solidFill>
              </a:rPr>
              <a:t>Ysgol</a:t>
            </a:r>
            <a:r>
              <a:rPr lang="en-GB" sz="6600" b="1" dirty="0" smtClean="0">
                <a:solidFill>
                  <a:schemeClr val="bg1"/>
                </a:solidFill>
              </a:rPr>
              <a:t> Bryniago</a:t>
            </a:r>
          </a:p>
          <a:p>
            <a:pPr marL="114300" indent="0" algn="ctr">
              <a:buNone/>
            </a:pPr>
            <a:endParaRPr lang="en-GB" sz="6600" b="1" dirty="0" smtClean="0">
              <a:solidFill>
                <a:schemeClr val="bg1"/>
              </a:solidFill>
            </a:endParaRPr>
          </a:p>
          <a:p>
            <a:pPr marL="114300" indent="0" algn="ctr">
              <a:buNone/>
            </a:pPr>
            <a:r>
              <a:rPr lang="en-GB" sz="6600" b="1" i="1" dirty="0" smtClean="0">
                <a:solidFill>
                  <a:schemeClr val="bg1"/>
                </a:solidFill>
              </a:rPr>
              <a:t>(</a:t>
            </a:r>
            <a:r>
              <a:rPr lang="en-GB" sz="6600" b="1" i="1" dirty="0" err="1" smtClean="0">
                <a:solidFill>
                  <a:schemeClr val="bg1"/>
                </a:solidFill>
              </a:rPr>
              <a:t>Canllaw</a:t>
            </a:r>
            <a:r>
              <a:rPr lang="en-GB" sz="6600" b="1" i="1" dirty="0" smtClean="0">
                <a:solidFill>
                  <a:schemeClr val="bg1"/>
                </a:solidFill>
              </a:rPr>
              <a:t> </a:t>
            </a:r>
            <a:r>
              <a:rPr lang="en-GB" sz="6600" b="1" i="1" dirty="0" err="1" smtClean="0">
                <a:solidFill>
                  <a:schemeClr val="bg1"/>
                </a:solidFill>
              </a:rPr>
              <a:t>i</a:t>
            </a:r>
            <a:r>
              <a:rPr lang="en-GB" sz="6600" b="1" i="1" dirty="0" smtClean="0">
                <a:solidFill>
                  <a:schemeClr val="bg1"/>
                </a:solidFill>
              </a:rPr>
              <a:t> </a:t>
            </a:r>
            <a:r>
              <a:rPr lang="en-GB" sz="6600" b="1" i="1" dirty="0" err="1" smtClean="0">
                <a:solidFill>
                  <a:schemeClr val="bg1"/>
                </a:solidFill>
              </a:rPr>
              <a:t>rieni</a:t>
            </a:r>
            <a:r>
              <a:rPr lang="en-GB" sz="6600" b="1" i="1" dirty="0" smtClean="0">
                <a:solidFill>
                  <a:schemeClr val="bg1"/>
                </a:solidFill>
              </a:rPr>
              <a:t>/ A parent’s guide)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 bwMode="auto">
          <a:xfrm>
            <a:off x="-9525" y="34925"/>
            <a:ext cx="6867525" cy="655540"/>
          </a:xfrm>
          <a:prstGeom prst="rect">
            <a:avLst/>
          </a:prstGeom>
          <a:solidFill>
            <a:srgbClr val="92D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2800" dirty="0">
                <a:solidFill>
                  <a:srgbClr val="FFFF00"/>
                </a:solidFill>
                <a:latin typeface="Kristen ITC" panose="03050502040202030202" pitchFamily="66" charset="0"/>
              </a:rPr>
              <a:t>Dim </a:t>
            </a:r>
            <a:r>
              <a:rPr lang="en-GB" altLang="en-US" sz="2800" dirty="0" err="1">
                <a:solidFill>
                  <a:srgbClr val="FFFF00"/>
                </a:solidFill>
                <a:latin typeface="Kristen ITC" panose="03050502040202030202" pitchFamily="66" charset="0"/>
              </a:rPr>
              <a:t>ond</a:t>
            </a:r>
            <a:r>
              <a:rPr lang="en-GB" altLang="en-US" sz="2800" dirty="0">
                <a:solidFill>
                  <a:srgbClr val="FFFF00"/>
                </a:solidFill>
                <a:latin typeface="Kristen ITC" panose="03050502040202030202" pitchFamily="66" charset="0"/>
              </a:rPr>
              <a:t> </a:t>
            </a:r>
            <a:r>
              <a:rPr lang="en-GB" altLang="en-US" sz="2800" dirty="0" err="1">
                <a:solidFill>
                  <a:srgbClr val="FFFF00"/>
                </a:solidFill>
                <a:latin typeface="Kristen ITC" panose="03050502040202030202" pitchFamily="66" charset="0"/>
              </a:rPr>
              <a:t>ein</a:t>
            </a:r>
            <a:r>
              <a:rPr lang="en-GB" altLang="en-US" sz="2800" dirty="0">
                <a:solidFill>
                  <a:srgbClr val="FFFF00"/>
                </a:solidFill>
                <a:latin typeface="Kristen ITC" panose="03050502040202030202" pitchFamily="66" charset="0"/>
              </a:rPr>
              <a:t> </a:t>
            </a:r>
            <a:r>
              <a:rPr lang="en-GB" altLang="en-US" sz="2800" dirty="0" err="1">
                <a:solidFill>
                  <a:srgbClr val="FFFF00"/>
                </a:solidFill>
                <a:latin typeface="Kristen ITC" panose="03050502040202030202" pitchFamily="66" charset="0"/>
              </a:rPr>
              <a:t>gorau</a:t>
            </a:r>
            <a:r>
              <a:rPr lang="en-GB" altLang="en-US" sz="2800" dirty="0">
                <a:solidFill>
                  <a:srgbClr val="FFFF00"/>
                </a:solidFill>
                <a:latin typeface="Kristen ITC" panose="03050502040202030202" pitchFamily="66" charset="0"/>
              </a:rPr>
              <a:t> </a:t>
            </a:r>
            <a:r>
              <a:rPr lang="en-GB" altLang="en-US" sz="2800" dirty="0" err="1">
                <a:solidFill>
                  <a:srgbClr val="FFFF00"/>
                </a:solidFill>
                <a:latin typeface="Kristen ITC" panose="03050502040202030202" pitchFamily="66" charset="0"/>
              </a:rPr>
              <a:t>glas</a:t>
            </a:r>
            <a:r>
              <a:rPr lang="en-GB" altLang="en-US" sz="2800" dirty="0">
                <a:solidFill>
                  <a:srgbClr val="FFFF00"/>
                </a:solidFill>
                <a:latin typeface="Kristen ITC" panose="03050502040202030202" pitchFamily="66" charset="0"/>
              </a:rPr>
              <a:t> </a:t>
            </a:r>
            <a:r>
              <a:rPr lang="en-GB" altLang="en-US" sz="2800" dirty="0" err="1">
                <a:solidFill>
                  <a:srgbClr val="FFFF00"/>
                </a:solidFill>
                <a:latin typeface="Kristen ITC" panose="03050502040202030202" pitchFamily="66" charset="0"/>
              </a:rPr>
              <a:t>sy’n</a:t>
            </a:r>
            <a:r>
              <a:rPr lang="en-GB" altLang="en-US" sz="2800" dirty="0">
                <a:solidFill>
                  <a:srgbClr val="FFFF00"/>
                </a:solidFill>
                <a:latin typeface="Kristen ITC" panose="03050502040202030202" pitchFamily="66" charset="0"/>
              </a:rPr>
              <a:t> </a:t>
            </a:r>
            <a:r>
              <a:rPr lang="en-GB" altLang="en-US" sz="2800" dirty="0" err="1">
                <a:solidFill>
                  <a:srgbClr val="FFFF00"/>
                </a:solidFill>
                <a:latin typeface="Kristen ITC" panose="03050502040202030202" pitchFamily="66" charset="0"/>
              </a:rPr>
              <a:t>ddigon</a:t>
            </a:r>
            <a:r>
              <a:rPr lang="en-GB" altLang="en-US" sz="2800" dirty="0">
                <a:solidFill>
                  <a:srgbClr val="FFFF00"/>
                </a:solidFill>
                <a:latin typeface="Kristen ITC" panose="03050502040202030202" pitchFamily="66" charset="0"/>
              </a:rPr>
              <a:t> da.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8523288"/>
            <a:ext cx="6858000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1"/>
          <p:cNvSpPr txBox="1">
            <a:spLocks/>
          </p:cNvSpPr>
          <p:nvPr/>
        </p:nvSpPr>
        <p:spPr bwMode="auto">
          <a:xfrm>
            <a:off x="-9525" y="34925"/>
            <a:ext cx="6867525" cy="655540"/>
          </a:xfrm>
          <a:prstGeom prst="rect">
            <a:avLst/>
          </a:prstGeom>
          <a:solidFill>
            <a:srgbClr val="92D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2800" dirty="0">
                <a:solidFill>
                  <a:srgbClr val="FFFF00"/>
                </a:solidFill>
                <a:latin typeface="Kristen ITC" panose="03050502040202030202" pitchFamily="66" charset="0"/>
              </a:rPr>
              <a:t>Dim </a:t>
            </a:r>
            <a:r>
              <a:rPr lang="en-GB" altLang="en-US" sz="2800" dirty="0" err="1">
                <a:solidFill>
                  <a:srgbClr val="FFFF00"/>
                </a:solidFill>
                <a:latin typeface="Kristen ITC" panose="03050502040202030202" pitchFamily="66" charset="0"/>
              </a:rPr>
              <a:t>ond</a:t>
            </a:r>
            <a:r>
              <a:rPr lang="en-GB" altLang="en-US" sz="2800" dirty="0">
                <a:solidFill>
                  <a:srgbClr val="FFFF00"/>
                </a:solidFill>
                <a:latin typeface="Kristen ITC" panose="03050502040202030202" pitchFamily="66" charset="0"/>
              </a:rPr>
              <a:t> </a:t>
            </a:r>
            <a:r>
              <a:rPr lang="en-GB" altLang="en-US" sz="2800" dirty="0" err="1">
                <a:solidFill>
                  <a:srgbClr val="FFFF00"/>
                </a:solidFill>
                <a:latin typeface="Kristen ITC" panose="03050502040202030202" pitchFamily="66" charset="0"/>
              </a:rPr>
              <a:t>ein</a:t>
            </a:r>
            <a:r>
              <a:rPr lang="en-GB" altLang="en-US" sz="2800" dirty="0">
                <a:solidFill>
                  <a:srgbClr val="FFFF00"/>
                </a:solidFill>
                <a:latin typeface="Kristen ITC" panose="03050502040202030202" pitchFamily="66" charset="0"/>
              </a:rPr>
              <a:t> </a:t>
            </a:r>
            <a:r>
              <a:rPr lang="en-GB" altLang="en-US" sz="2800" dirty="0" err="1">
                <a:solidFill>
                  <a:srgbClr val="FFFF00"/>
                </a:solidFill>
                <a:latin typeface="Kristen ITC" panose="03050502040202030202" pitchFamily="66" charset="0"/>
              </a:rPr>
              <a:t>gorau</a:t>
            </a:r>
            <a:r>
              <a:rPr lang="en-GB" altLang="en-US" sz="2800" dirty="0">
                <a:solidFill>
                  <a:srgbClr val="FFFF00"/>
                </a:solidFill>
                <a:latin typeface="Kristen ITC" panose="03050502040202030202" pitchFamily="66" charset="0"/>
              </a:rPr>
              <a:t> </a:t>
            </a:r>
            <a:r>
              <a:rPr lang="en-GB" altLang="en-US" sz="2800" dirty="0" err="1">
                <a:solidFill>
                  <a:srgbClr val="FFFF00"/>
                </a:solidFill>
                <a:latin typeface="Kristen ITC" panose="03050502040202030202" pitchFamily="66" charset="0"/>
              </a:rPr>
              <a:t>glas</a:t>
            </a:r>
            <a:r>
              <a:rPr lang="en-GB" altLang="en-US" sz="2800" dirty="0">
                <a:solidFill>
                  <a:srgbClr val="FFFF00"/>
                </a:solidFill>
                <a:latin typeface="Kristen ITC" panose="03050502040202030202" pitchFamily="66" charset="0"/>
              </a:rPr>
              <a:t> </a:t>
            </a:r>
            <a:r>
              <a:rPr lang="en-GB" altLang="en-US" sz="2800" dirty="0" err="1">
                <a:solidFill>
                  <a:srgbClr val="FFFF00"/>
                </a:solidFill>
                <a:latin typeface="Kristen ITC" panose="03050502040202030202" pitchFamily="66" charset="0"/>
              </a:rPr>
              <a:t>sy’n</a:t>
            </a:r>
            <a:r>
              <a:rPr lang="en-GB" altLang="en-US" sz="2800" dirty="0">
                <a:solidFill>
                  <a:srgbClr val="FFFF00"/>
                </a:solidFill>
                <a:latin typeface="Kristen ITC" panose="03050502040202030202" pitchFamily="66" charset="0"/>
              </a:rPr>
              <a:t> </a:t>
            </a:r>
            <a:r>
              <a:rPr lang="en-GB" altLang="en-US" sz="2800" dirty="0" err="1">
                <a:solidFill>
                  <a:srgbClr val="FFFF00"/>
                </a:solidFill>
                <a:latin typeface="Kristen ITC" panose="03050502040202030202" pitchFamily="66" charset="0"/>
              </a:rPr>
              <a:t>ddigon</a:t>
            </a:r>
            <a:r>
              <a:rPr lang="en-GB" altLang="en-US" sz="2800" dirty="0">
                <a:solidFill>
                  <a:srgbClr val="FFFF00"/>
                </a:solidFill>
                <a:latin typeface="Kristen ITC" panose="03050502040202030202" pitchFamily="66" charset="0"/>
              </a:rPr>
              <a:t> da.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2000" b="1" u="sng" dirty="0" err="1" smtClean="0">
                <a:latin typeface="Comic Sans MS" panose="030F0702030302020204" pitchFamily="66" charset="0"/>
              </a:rPr>
              <a:t>Ymddygiad</a:t>
            </a:r>
            <a:r>
              <a:rPr lang="en-GB" sz="2000" b="1" u="sng" dirty="0" smtClean="0">
                <a:latin typeface="Comic Sans MS" panose="030F0702030302020204" pitchFamily="66" charset="0"/>
              </a:rPr>
              <a:t> </a:t>
            </a:r>
            <a:r>
              <a:rPr lang="en-GB" sz="2000" b="1" u="sng" dirty="0" err="1" smtClean="0">
                <a:latin typeface="Comic Sans MS" panose="030F0702030302020204" pitchFamily="66" charset="0"/>
              </a:rPr>
              <a:t>annerbynniol</a:t>
            </a:r>
            <a:r>
              <a:rPr lang="en-GB" sz="2000" b="1" u="sng" dirty="0" smtClean="0">
                <a:latin typeface="Comic Sans MS" panose="030F0702030302020204" pitchFamily="66" charset="0"/>
              </a:rPr>
              <a:t>:</a:t>
            </a:r>
            <a:endParaRPr lang="en-GB" sz="2000" b="1" u="sng" dirty="0">
              <a:latin typeface="Comic Sans MS" panose="030F0702030302020204" pitchFamily="66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1422401"/>
            <a:ext cx="6172200" cy="6745818"/>
          </a:xfrm>
        </p:spPr>
        <p:txBody>
          <a:bodyPr>
            <a:normAutofit fontScale="70000" lnSpcReduction="20000"/>
          </a:bodyPr>
          <a:lstStyle/>
          <a:p>
            <a:pPr marL="114300" indent="0">
              <a:buNone/>
            </a:pPr>
            <a:endParaRPr lang="en-GB" sz="1200" dirty="0" smtClean="0"/>
          </a:p>
          <a:p>
            <a:pPr marL="114300" indent="0">
              <a:buNone/>
            </a:pP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1.a.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Bydd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yr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athro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dosbarth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yn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trafod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yr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ymddygiad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annerbynniol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gyda’r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plentyn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Bydd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yr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athro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yn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atgoffa’r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plentyn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o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reolau’r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dosbarth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/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ysgol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/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buarth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114300" indent="0">
              <a:buNone/>
            </a:pP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1.b.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Bydd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yr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athro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yn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cadw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cofnod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o’r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ymddygiad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annerbynniol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114300" indent="0">
              <a:buNone/>
            </a:pP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1.c.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Bydd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y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plentyn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yn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colli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braint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Bydd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angen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i’r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plentyn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ymddiheurio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nail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ai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ar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lafar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neu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yn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ysgrifenedig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114300" indent="0">
              <a:buNone/>
            </a:pP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Os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yw’r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ymddygiad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yn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parhau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neu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yn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weithred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gyntaf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haeddiannol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</a:p>
          <a:p>
            <a:pPr marL="114300" indent="0">
              <a:buNone/>
            </a:pPr>
            <a:endParaRPr lang="en-GB" sz="1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14300" indent="0">
              <a:buNone/>
            </a:pPr>
            <a:endParaRPr lang="en-GB" sz="1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14300" indent="0">
              <a:buNone/>
            </a:pP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2.a..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Bydd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yr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athro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dosbarth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yn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trafod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yr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ymddygiad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annerbynniol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eto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gyda’r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plentyn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Bydd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yr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athro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yn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atgoffa’r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plentyn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o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reolau’r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dosbarth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/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ysgol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/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buarth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114300" indent="0">
              <a:buNone/>
            </a:pP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2.b.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Bydd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yr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athro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yn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cadw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cofnod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o’r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ymddygiad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annerbynniol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114300" indent="0">
              <a:buNone/>
            </a:pP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2.c.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Bydd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y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plentyn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yn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colli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braint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/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iau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Bydd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angen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i’r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plentyn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ymddiheurio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nail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ai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ar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lafar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neu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yn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ysgrifenedig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114300" indent="0">
              <a:buNone/>
            </a:pP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2.d.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Bydd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yr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athro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dosbarth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yn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rhoi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gwybod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i’r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rhiant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/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gwarchodwr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am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yr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ymddygiad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annerbynniol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114300" indent="0">
              <a:buNone/>
            </a:pP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3.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Bydd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yr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athro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yn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monitro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ymddygiad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y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plentyn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</a:p>
          <a:p>
            <a:pPr marL="114300" indent="0">
              <a:buNone/>
            </a:pP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Os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yw’r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ymddygiad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yn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parhau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neu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yn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gwaethygu</a:t>
            </a:r>
            <a:endParaRPr lang="en-GB" sz="12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14300" indent="0">
              <a:buNone/>
            </a:pPr>
            <a:endParaRPr lang="en-GB" sz="1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14300" indent="0">
              <a:buNone/>
            </a:pPr>
            <a:endParaRPr lang="en-GB" sz="1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14300" indent="0">
              <a:buNone/>
            </a:pP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4.a.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Bydd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yr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athro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yn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cadw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cofnod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mwy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manwl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o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ymddygiad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y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plentyn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114300" indent="0">
              <a:buNone/>
            </a:pP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4.b.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Bydd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y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plentyn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yn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colli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breintiau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mwy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penodol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. 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Bydd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angen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i’r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plentyn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ymddiheurio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nail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ai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ar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lafar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neu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yn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ysgrifenedig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114300" indent="0">
              <a:buNone/>
            </a:pP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4.c.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Bydd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yr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ysgol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yn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cyflwyno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strategaethau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gefnogi’r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plentyn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. Gall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hyn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gynnwys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siart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ymddygiad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saib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yn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ystod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gwers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cysylltu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gydag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asiantaeth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allanol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ayb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114300" indent="0">
              <a:buNone/>
            </a:pP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4.d.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Bydd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yr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athro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yn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trefnu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cyfarfod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rhwng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ef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/hi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a’r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rhiant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/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gwarchodwr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114300" indent="0">
              <a:buNone/>
            </a:pP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5.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Bydd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yr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athro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yn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trafod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y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consyrn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am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yr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ymddygiad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gyda’r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CADY.</a:t>
            </a:r>
          </a:p>
          <a:p>
            <a:pPr marL="114300" indent="0">
              <a:buNone/>
            </a:pP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6.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Bydd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yr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ysgol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yn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monitro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ymddygiad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eich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plentyn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114300" indent="0">
              <a:buNone/>
            </a:pP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Os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yw’r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ymddygiad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yn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parhau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neu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yn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gwaethygu</a:t>
            </a:r>
            <a:endParaRPr lang="en-GB" sz="12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14300" indent="0">
              <a:buNone/>
            </a:pPr>
            <a:endParaRPr lang="en-GB" sz="1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14300" indent="0">
              <a:buNone/>
            </a:pPr>
            <a:endParaRPr lang="en-GB" sz="1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14300" indent="0">
              <a:buNone/>
            </a:pP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7.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Danfonir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llythyr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1 at y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rhieni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/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gwarchodwr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gan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y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pennaeth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114300" indent="0">
              <a:buNone/>
            </a:pP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8.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Bydd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yr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ysgol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yn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monitro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ymddygiad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eich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plentyn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114300" indent="0">
              <a:buNone/>
            </a:pP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9.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Danfonir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llythyr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2 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at y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rhieni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/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gwarchodwr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gan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y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pennaeth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114300" indent="0">
              <a:buNone/>
            </a:pP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Cynhelir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cyfarfod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rhwng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y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rhieni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/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gwarchodwyr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pennaeth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, CADY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a’r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athro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dosbarth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114300" indent="0">
              <a:buNone/>
            </a:pP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10.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Bydd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yr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ysgol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yn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monitro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ymddygiad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eich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plentyn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yn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agos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114300" indent="0">
              <a:buNone/>
            </a:pP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11.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Danfonir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llythyr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3 at y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rhieni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/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gwarchodwyr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gan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y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pennaeth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114300" indent="0">
              <a:buNone/>
            </a:pP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Cynhelir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cyfarfod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rhwng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y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rhieni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/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gwarchodwyr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pennaeth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, CADY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a’r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athro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dosbarth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114300" indent="0">
              <a:buNone/>
            </a:pP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12.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Bydd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yr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ysgol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yn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cyflwyno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cynllun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bugeiliol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(PSP). 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Mae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Cynllun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Cymorth</a:t>
            </a:r>
            <a:r>
              <a:rPr lang="en-US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Bugeiliol</a:t>
            </a:r>
            <a:r>
              <a:rPr lang="en-US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yn</a:t>
            </a:r>
            <a:r>
              <a:rPr lang="en-US" sz="1200" dirty="0">
                <a:latin typeface="Calibri" panose="020F0502020204030204" pitchFamily="34" charset="0"/>
                <a:cs typeface="Calibri" panose="020F0502020204030204" pitchFamily="34" charset="0"/>
              </a:rPr>
              <a:t> broses </a:t>
            </a:r>
            <a:r>
              <a:rPr lang="en-US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ysgol</a:t>
            </a:r>
            <a:r>
              <a:rPr lang="en-US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sy’n</a:t>
            </a:r>
            <a:r>
              <a:rPr lang="en-US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cynnig</a:t>
            </a:r>
            <a:r>
              <a:rPr lang="en-US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cymorth</a:t>
            </a:r>
            <a:r>
              <a:rPr lang="en-US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i’r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plentyn</a:t>
            </a:r>
            <a:r>
              <a:rPr lang="en-US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os</a:t>
            </a:r>
            <a:r>
              <a:rPr lang="en-US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nad</a:t>
            </a:r>
            <a:r>
              <a:rPr lang="en-US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yw'r</a:t>
            </a:r>
            <a:r>
              <a:rPr lang="en-US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strategaethau</a:t>
            </a:r>
            <a:r>
              <a:rPr lang="en-US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ysgol</a:t>
            </a:r>
            <a:r>
              <a:rPr lang="en-US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wedi</a:t>
            </a:r>
            <a:r>
              <a:rPr lang="en-US" sz="1200" dirty="0">
                <a:latin typeface="Calibri" panose="020F0502020204030204" pitchFamily="34" charset="0"/>
                <a:cs typeface="Calibri" panose="020F0502020204030204" pitchFamily="34" charset="0"/>
              </a:rPr>
              <a:t> bod </a:t>
            </a:r>
            <a:r>
              <a:rPr lang="en-US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yn</a:t>
            </a:r>
            <a:r>
              <a:rPr lang="en-US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llwyddiannus</a:t>
            </a:r>
            <a:r>
              <a:rPr lang="en-US" sz="1200" dirty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en-US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Ymyrraeth</a:t>
            </a:r>
            <a:r>
              <a:rPr lang="en-US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gynlluniedig</a:t>
            </a:r>
            <a:r>
              <a:rPr lang="en-US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yw</a:t>
            </a:r>
            <a:r>
              <a:rPr lang="en-US" sz="1200" dirty="0">
                <a:latin typeface="Calibri" panose="020F0502020204030204" pitchFamily="34" charset="0"/>
                <a:cs typeface="Calibri" panose="020F0502020204030204" pitchFamily="34" charset="0"/>
              </a:rPr>
              <a:t> PSP </a:t>
            </a:r>
            <a:r>
              <a:rPr lang="en-US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ar</a:t>
            </a:r>
            <a:r>
              <a:rPr lang="en-US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gyfer</a:t>
            </a:r>
            <a:r>
              <a:rPr lang="en-US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disgyblion</a:t>
            </a:r>
            <a:r>
              <a:rPr lang="en-US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sydd</a:t>
            </a:r>
            <a:r>
              <a:rPr lang="en-US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mewn</a:t>
            </a:r>
            <a:r>
              <a:rPr lang="en-US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perygl</a:t>
            </a:r>
            <a:r>
              <a:rPr lang="en-US" sz="1200" dirty="0">
                <a:latin typeface="Calibri" panose="020F0502020204030204" pitchFamily="34" charset="0"/>
                <a:cs typeface="Calibri" panose="020F0502020204030204" pitchFamily="34" charset="0"/>
              </a:rPr>
              <a:t> o </a:t>
            </a:r>
            <a:r>
              <a:rPr lang="en-US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gael</a:t>
            </a:r>
            <a:r>
              <a:rPr lang="en-US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eu</a:t>
            </a:r>
            <a:r>
              <a:rPr lang="en-US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gwahardd</a:t>
            </a:r>
            <a:r>
              <a:rPr lang="en-US" sz="1200" dirty="0">
                <a:latin typeface="Calibri" panose="020F0502020204030204" pitchFamily="34" charset="0"/>
                <a:cs typeface="Calibri" panose="020F0502020204030204" pitchFamily="34" charset="0"/>
              </a:rPr>
              <a:t> am </a:t>
            </a:r>
            <a:r>
              <a:rPr lang="en-US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gyfnod</a:t>
            </a:r>
            <a:r>
              <a:rPr lang="en-US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penodol</a:t>
            </a:r>
            <a:r>
              <a:rPr lang="en-US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neu</a:t>
            </a:r>
            <a:r>
              <a:rPr lang="en-US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sydd</a:t>
            </a:r>
            <a:r>
              <a:rPr lang="en-US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mewn</a:t>
            </a:r>
            <a:r>
              <a:rPr lang="en-US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perygl</a:t>
            </a:r>
            <a:r>
              <a:rPr lang="en-US" sz="1200" dirty="0">
                <a:latin typeface="Calibri" panose="020F0502020204030204" pitchFamily="34" charset="0"/>
                <a:cs typeface="Calibri" panose="020F0502020204030204" pitchFamily="34" charset="0"/>
              </a:rPr>
              <a:t> o </a:t>
            </a:r>
            <a:r>
              <a:rPr lang="en-US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gael</a:t>
            </a:r>
            <a:r>
              <a:rPr lang="en-US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eu</a:t>
            </a:r>
            <a:r>
              <a:rPr lang="en-US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gwahardd</a:t>
            </a:r>
            <a:r>
              <a:rPr lang="en-US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yn</a:t>
            </a:r>
            <a:r>
              <a:rPr lang="en-US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barhaol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114300" indent="0">
              <a:buNone/>
            </a:pP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13.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Bydd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yr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ysgol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yn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monitro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ymddygiad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y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plentyn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yn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ddyddiol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Bydd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yr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ysgol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yn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adolygu’r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PSP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yn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rheolaidd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trwy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gyfarfod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gyda’r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rhieni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/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gwarchodwyr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114300" indent="0">
              <a:buNone/>
            </a:pP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14.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Bydd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yr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ysgol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yn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ystyried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rhoi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gwaharddiad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penodol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i’r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plentyn</a:t>
            </a:r>
            <a:r>
              <a:rPr lang="en-US" sz="1200" dirty="0">
                <a:latin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en-US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yn</a:t>
            </a:r>
            <a:r>
              <a:rPr lang="en-US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unol</a:t>
            </a:r>
            <a:r>
              <a:rPr lang="en-US" sz="1200" dirty="0">
                <a:latin typeface="Calibri" panose="020F0502020204030204" pitchFamily="34" charset="0"/>
                <a:cs typeface="Calibri" panose="020F0502020204030204" pitchFamily="34" charset="0"/>
              </a:rPr>
              <a:t> â </a:t>
            </a:r>
            <a:r>
              <a:rPr lang="en-US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chanllawiau</a:t>
            </a:r>
            <a:r>
              <a:rPr lang="en-US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Llywodraeth</a:t>
            </a:r>
            <a:r>
              <a:rPr lang="en-US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Cymru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).</a:t>
            </a:r>
          </a:p>
          <a:p>
            <a:pPr marL="114300" indent="0">
              <a:buNone/>
            </a:pP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15.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Bydd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yr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ysgol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yn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ystyried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gwaharddiad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parhaol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i’r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plentyn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yn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unol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â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chanllawiau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Llywodraeth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Cymru</a:t>
            </a:r>
            <a:r>
              <a:rPr lang="en-US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).</a:t>
            </a:r>
          </a:p>
          <a:p>
            <a:pPr marL="114300" indent="0">
              <a:buNone/>
            </a:pPr>
            <a:endParaRPr lang="en-US" sz="1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14300" indent="0">
              <a:buNone/>
            </a:pPr>
            <a:r>
              <a:rPr lang="en-US" sz="1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*</a:t>
            </a:r>
            <a:r>
              <a:rPr lang="en-US" sz="1200" b="1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Noder</a:t>
            </a:r>
            <a:r>
              <a:rPr lang="en-US" sz="1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y  gall </a:t>
            </a:r>
            <a:r>
              <a:rPr lang="en-US" sz="1200" b="1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yr</a:t>
            </a:r>
            <a:r>
              <a:rPr lang="en-US" sz="1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b="1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ysgol</a:t>
            </a:r>
            <a:r>
              <a:rPr lang="en-US" sz="1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b="1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weithredu</a:t>
            </a:r>
            <a:r>
              <a:rPr lang="en-US" sz="1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b="1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camau</a:t>
            </a:r>
            <a:r>
              <a:rPr lang="en-US" sz="1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14/15 </a:t>
            </a:r>
            <a:r>
              <a:rPr lang="en-US" sz="1200" b="1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ar</a:t>
            </a:r>
            <a:r>
              <a:rPr lang="en-US" sz="1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b="1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unrhyw</a:t>
            </a:r>
            <a:r>
              <a:rPr lang="en-US" sz="1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b="1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adeg</a:t>
            </a:r>
            <a:r>
              <a:rPr lang="en-US" sz="1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b="1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gan</a:t>
            </a:r>
            <a:r>
              <a:rPr lang="en-US" sz="1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b="1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osgoi</a:t>
            </a:r>
            <a:r>
              <a:rPr lang="en-US" sz="1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b="1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cymryd</a:t>
            </a:r>
            <a:r>
              <a:rPr lang="en-US" sz="1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y </a:t>
            </a:r>
            <a:r>
              <a:rPr lang="en-US" sz="1200" b="1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camau</a:t>
            </a:r>
            <a:r>
              <a:rPr lang="en-US" sz="1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b="1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uchod</a:t>
            </a:r>
            <a:r>
              <a:rPr lang="en-US" sz="1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b="1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pe</a:t>
            </a:r>
            <a:r>
              <a:rPr lang="en-US" sz="1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b="1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bai’r</a:t>
            </a:r>
            <a:r>
              <a:rPr lang="en-US" sz="12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b="1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weithred</a:t>
            </a:r>
            <a:r>
              <a:rPr lang="en-US" sz="1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b="1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yn</a:t>
            </a:r>
            <a:r>
              <a:rPr lang="en-US" sz="1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un </a:t>
            </a:r>
            <a:r>
              <a:rPr lang="en-US" sz="1200" b="1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difrifol</a:t>
            </a:r>
            <a:r>
              <a:rPr lang="en-US" sz="1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342900" indent="-228600">
              <a:buAutoNum type="arabicPeriod" startAt="12"/>
            </a:pPr>
            <a:endParaRPr lang="en-GB" sz="1200" dirty="0"/>
          </a:p>
          <a:p>
            <a:pPr marL="114300" indent="0">
              <a:buNone/>
            </a:pPr>
            <a:endParaRPr lang="en-GB" sz="1200" dirty="0" smtClean="0"/>
          </a:p>
          <a:p>
            <a:pPr marL="114300" indent="0">
              <a:buNone/>
            </a:pPr>
            <a:endParaRPr lang="en-GB" sz="1200" dirty="0"/>
          </a:p>
          <a:p>
            <a:pPr marL="114300" indent="0">
              <a:buNone/>
            </a:pPr>
            <a:endParaRPr lang="en-GB" sz="1200" dirty="0"/>
          </a:p>
          <a:p>
            <a:pPr marL="114300" indent="0">
              <a:buNone/>
            </a:pPr>
            <a:endParaRPr lang="en-GB" sz="1200" dirty="0"/>
          </a:p>
          <a:p>
            <a:pPr marL="114300" indent="0">
              <a:buNone/>
            </a:pPr>
            <a:endParaRPr lang="en-GB" sz="1200" dirty="0" smtClean="0"/>
          </a:p>
        </p:txBody>
      </p:sp>
      <p:sp>
        <p:nvSpPr>
          <p:cNvPr id="25" name="Down Arrow 24"/>
          <p:cNvSpPr/>
          <p:nvPr/>
        </p:nvSpPr>
        <p:spPr>
          <a:xfrm>
            <a:off x="2957748" y="1295989"/>
            <a:ext cx="569855" cy="383448"/>
          </a:xfrm>
          <a:prstGeom prst="downArrow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FF00"/>
              </a:solidFill>
            </a:endParaRPr>
          </a:p>
        </p:txBody>
      </p:sp>
      <p:sp>
        <p:nvSpPr>
          <p:cNvPr id="27" name="Down Arrow 26"/>
          <p:cNvSpPr/>
          <p:nvPr/>
        </p:nvSpPr>
        <p:spPr>
          <a:xfrm>
            <a:off x="2948040" y="2339196"/>
            <a:ext cx="569855" cy="348235"/>
          </a:xfrm>
          <a:prstGeom prst="down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FF00"/>
              </a:solidFill>
            </a:endParaRPr>
          </a:p>
        </p:txBody>
      </p:sp>
      <p:sp>
        <p:nvSpPr>
          <p:cNvPr id="28" name="Down Arrow 27"/>
          <p:cNvSpPr/>
          <p:nvPr/>
        </p:nvSpPr>
        <p:spPr>
          <a:xfrm>
            <a:off x="2948041" y="3484681"/>
            <a:ext cx="569855" cy="383448"/>
          </a:xfrm>
          <a:prstGeom prst="downArrow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FF00"/>
              </a:solidFill>
            </a:endParaRPr>
          </a:p>
        </p:txBody>
      </p:sp>
      <p:sp>
        <p:nvSpPr>
          <p:cNvPr id="30" name="Down Arrow 29"/>
          <p:cNvSpPr/>
          <p:nvPr/>
        </p:nvSpPr>
        <p:spPr>
          <a:xfrm>
            <a:off x="2948042" y="5013613"/>
            <a:ext cx="569855" cy="383448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69825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8523288"/>
            <a:ext cx="6858000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1"/>
          <p:cNvSpPr txBox="1">
            <a:spLocks/>
          </p:cNvSpPr>
          <p:nvPr/>
        </p:nvSpPr>
        <p:spPr bwMode="auto">
          <a:xfrm>
            <a:off x="-9525" y="34925"/>
            <a:ext cx="6867525" cy="655540"/>
          </a:xfrm>
          <a:prstGeom prst="rect">
            <a:avLst/>
          </a:prstGeom>
          <a:solidFill>
            <a:srgbClr val="92D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2800" dirty="0">
                <a:solidFill>
                  <a:srgbClr val="FFFF00"/>
                </a:solidFill>
                <a:latin typeface="Kristen ITC" panose="03050502040202030202" pitchFamily="66" charset="0"/>
              </a:rPr>
              <a:t>Dim </a:t>
            </a:r>
            <a:r>
              <a:rPr lang="en-GB" altLang="en-US" sz="2800" dirty="0" err="1">
                <a:solidFill>
                  <a:srgbClr val="FFFF00"/>
                </a:solidFill>
                <a:latin typeface="Kristen ITC" panose="03050502040202030202" pitchFamily="66" charset="0"/>
              </a:rPr>
              <a:t>ond</a:t>
            </a:r>
            <a:r>
              <a:rPr lang="en-GB" altLang="en-US" sz="2800" dirty="0">
                <a:solidFill>
                  <a:srgbClr val="FFFF00"/>
                </a:solidFill>
                <a:latin typeface="Kristen ITC" panose="03050502040202030202" pitchFamily="66" charset="0"/>
              </a:rPr>
              <a:t> </a:t>
            </a:r>
            <a:r>
              <a:rPr lang="en-GB" altLang="en-US" sz="2800" dirty="0" err="1">
                <a:solidFill>
                  <a:srgbClr val="FFFF00"/>
                </a:solidFill>
                <a:latin typeface="Kristen ITC" panose="03050502040202030202" pitchFamily="66" charset="0"/>
              </a:rPr>
              <a:t>ein</a:t>
            </a:r>
            <a:r>
              <a:rPr lang="en-GB" altLang="en-US" sz="2800" dirty="0">
                <a:solidFill>
                  <a:srgbClr val="FFFF00"/>
                </a:solidFill>
                <a:latin typeface="Kristen ITC" panose="03050502040202030202" pitchFamily="66" charset="0"/>
              </a:rPr>
              <a:t> </a:t>
            </a:r>
            <a:r>
              <a:rPr lang="en-GB" altLang="en-US" sz="2800" dirty="0" err="1">
                <a:solidFill>
                  <a:srgbClr val="FFFF00"/>
                </a:solidFill>
                <a:latin typeface="Kristen ITC" panose="03050502040202030202" pitchFamily="66" charset="0"/>
              </a:rPr>
              <a:t>gorau</a:t>
            </a:r>
            <a:r>
              <a:rPr lang="en-GB" altLang="en-US" sz="2800" dirty="0">
                <a:solidFill>
                  <a:srgbClr val="FFFF00"/>
                </a:solidFill>
                <a:latin typeface="Kristen ITC" panose="03050502040202030202" pitchFamily="66" charset="0"/>
              </a:rPr>
              <a:t> </a:t>
            </a:r>
            <a:r>
              <a:rPr lang="en-GB" altLang="en-US" sz="2800" dirty="0" err="1">
                <a:solidFill>
                  <a:srgbClr val="FFFF00"/>
                </a:solidFill>
                <a:latin typeface="Kristen ITC" panose="03050502040202030202" pitchFamily="66" charset="0"/>
              </a:rPr>
              <a:t>glas</a:t>
            </a:r>
            <a:r>
              <a:rPr lang="en-GB" altLang="en-US" sz="2800" dirty="0">
                <a:solidFill>
                  <a:srgbClr val="FFFF00"/>
                </a:solidFill>
                <a:latin typeface="Kristen ITC" panose="03050502040202030202" pitchFamily="66" charset="0"/>
              </a:rPr>
              <a:t> </a:t>
            </a:r>
            <a:r>
              <a:rPr lang="en-GB" altLang="en-US" sz="2800" dirty="0" err="1">
                <a:solidFill>
                  <a:srgbClr val="FFFF00"/>
                </a:solidFill>
                <a:latin typeface="Kristen ITC" panose="03050502040202030202" pitchFamily="66" charset="0"/>
              </a:rPr>
              <a:t>sy’n</a:t>
            </a:r>
            <a:r>
              <a:rPr lang="en-GB" altLang="en-US" sz="2800" dirty="0">
                <a:solidFill>
                  <a:srgbClr val="FFFF00"/>
                </a:solidFill>
                <a:latin typeface="Kristen ITC" panose="03050502040202030202" pitchFamily="66" charset="0"/>
              </a:rPr>
              <a:t> </a:t>
            </a:r>
            <a:r>
              <a:rPr lang="en-GB" altLang="en-US" sz="2800" dirty="0" err="1">
                <a:solidFill>
                  <a:srgbClr val="FFFF00"/>
                </a:solidFill>
                <a:latin typeface="Kristen ITC" panose="03050502040202030202" pitchFamily="66" charset="0"/>
              </a:rPr>
              <a:t>ddigon</a:t>
            </a:r>
            <a:r>
              <a:rPr lang="en-GB" altLang="en-US" sz="2800" dirty="0">
                <a:solidFill>
                  <a:srgbClr val="FFFF00"/>
                </a:solidFill>
                <a:latin typeface="Kristen ITC" panose="03050502040202030202" pitchFamily="66" charset="0"/>
              </a:rPr>
              <a:t> da.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2000" b="1" u="sng" dirty="0" smtClean="0">
                <a:latin typeface="Comic Sans MS" panose="030F0702030302020204" pitchFamily="66" charset="0"/>
              </a:rPr>
              <a:t>Unacceptable Behaviour</a:t>
            </a:r>
            <a:endParaRPr lang="en-GB" sz="2000" b="1" u="sng" dirty="0">
              <a:latin typeface="Comic Sans MS" panose="030F0702030302020204" pitchFamily="66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1422401"/>
            <a:ext cx="6172200" cy="6745818"/>
          </a:xfrm>
        </p:spPr>
        <p:txBody>
          <a:bodyPr>
            <a:normAutofit fontScale="77500" lnSpcReduction="20000"/>
          </a:bodyPr>
          <a:lstStyle/>
          <a:p>
            <a:pPr marL="114300" indent="0">
              <a:buNone/>
            </a:pPr>
            <a:endParaRPr lang="en-GB" sz="1200" dirty="0" smtClean="0"/>
          </a:p>
          <a:p>
            <a:pPr marL="114300" indent="0">
              <a:buNone/>
            </a:pP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1.a. The class teacher will discuss the unacceptable 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behaviour 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with the 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child using Restorative Practice. 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The teacher will remind the child of the rules of the class/school/yard.</a:t>
            </a:r>
          </a:p>
          <a:p>
            <a:pPr marL="114300" indent="0">
              <a:buNone/>
            </a:pP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1.b. The teacher will keep a record of the unacceptable behaviour.</a:t>
            </a:r>
          </a:p>
          <a:p>
            <a:pPr marL="114300" indent="0">
              <a:buNone/>
            </a:pP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1. c. The child will lose privilege. The child will need to apologize either verbally or in writing.</a:t>
            </a:r>
          </a:p>
          <a:p>
            <a:pPr marL="114300" indent="0">
              <a:buNone/>
            </a:pP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If the 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behaviour 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is 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persist or is more serious:</a:t>
            </a:r>
            <a:endParaRPr lang="en-GB" sz="1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14300" indent="0">
              <a:buNone/>
            </a:pPr>
            <a:endParaRPr lang="en-GB" sz="1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14300" indent="0">
              <a:buNone/>
            </a:pP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2.a. 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The class teacher will discuss the unacceptable 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behaviour 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again with the 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child using Restorative Practice. 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The teacher will remind the child of the rules of the class/school/yard.</a:t>
            </a:r>
          </a:p>
          <a:p>
            <a:pPr marL="114300" indent="0">
              <a:buNone/>
            </a:pP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2.b. The teacher will keep a record of the unacceptable behaviour.</a:t>
            </a:r>
          </a:p>
          <a:p>
            <a:pPr marL="114300" indent="0">
              <a:buNone/>
            </a:pP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2. c. The child will lose privilege/s. The child will need to apologize either verbally or in writing.</a:t>
            </a:r>
          </a:p>
          <a:p>
            <a:pPr marL="114300" indent="0">
              <a:buNone/>
            </a:pP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2.d. The class teacher will inform the parent/guardian of the unacceptable behaviour.</a:t>
            </a:r>
          </a:p>
          <a:p>
            <a:pPr marL="114300" indent="0">
              <a:buNone/>
            </a:pP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3. The teacher will monitor the child's behaviour. </a:t>
            </a:r>
          </a:p>
          <a:p>
            <a:pPr marL="114300" indent="0">
              <a:buNone/>
            </a:pP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If the 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behaviour 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continues or 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deteriorates:</a:t>
            </a:r>
            <a:endParaRPr lang="en-GB" sz="1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14300" indent="0">
              <a:buNone/>
            </a:pPr>
            <a:endParaRPr lang="en-GB" sz="1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14300" indent="0">
              <a:buNone/>
            </a:pP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4.a. The teacher will keep a more detailed record of the child's behaviour.</a:t>
            </a:r>
          </a:p>
          <a:p>
            <a:pPr marL="114300" indent="0">
              <a:buNone/>
            </a:pP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4.b. The child will 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lose 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specific privileges.  The child will need to apologize either verbally or in writing.</a:t>
            </a:r>
          </a:p>
          <a:p>
            <a:pPr marL="114300" indent="0">
              <a:buNone/>
            </a:pP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4. c. The school will 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implement 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strategies to support the child. This may include a 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behaviour 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chart, a 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‘pause’ 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during a lesson, 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a referral to an 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external agency etc.</a:t>
            </a:r>
          </a:p>
          <a:p>
            <a:pPr marL="114300" indent="0">
              <a:buNone/>
            </a:pP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4.d. The teacher will arrange a meeting between him/her and the parent/guardian.</a:t>
            </a:r>
          </a:p>
          <a:p>
            <a:pPr marL="114300" indent="0">
              <a:buNone/>
            </a:pP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5. The teacher will discuss the concern about the 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behaviour 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with the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ALNco</a:t>
            </a:r>
            <a:endParaRPr lang="en-GB" sz="1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14300" indent="0">
              <a:buNone/>
            </a:pP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6. The school will monitor your child's behaviour.</a:t>
            </a:r>
          </a:p>
          <a:p>
            <a:pPr marL="114300" indent="0">
              <a:buNone/>
            </a:pP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If the 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behaviour 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continues or 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deteriorates further:</a:t>
            </a:r>
            <a:endParaRPr lang="en-GB" sz="1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14300" indent="0">
              <a:buNone/>
            </a:pPr>
            <a:endParaRPr lang="en-GB" sz="1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14300" indent="0">
              <a:buNone/>
            </a:pP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7. Letter 1 is sent to the parents/guardian by the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headteacher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114300" indent="0">
              <a:buNone/>
            </a:pP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8. The school will monitor your child's behaviour.</a:t>
            </a:r>
          </a:p>
          <a:p>
            <a:pPr marL="114300" indent="0">
              <a:buNone/>
            </a:pP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9. Letter 2 is sent to the parents/guardian by the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headteacher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114300" indent="0">
              <a:buNone/>
            </a:pP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A meeting is held between the parents/guardians, head teacher,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ALNco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and the class teacher.</a:t>
            </a:r>
          </a:p>
          <a:p>
            <a:pPr marL="114300" indent="0">
              <a:buNone/>
            </a:pP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10. The school will monitor your child's 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behaviour 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closely.</a:t>
            </a:r>
          </a:p>
          <a:p>
            <a:pPr marL="114300" indent="0">
              <a:buNone/>
            </a:pP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11. Letter 3 is sent to the parents/guardians by the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headteacher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114300" indent="0">
              <a:buNone/>
            </a:pP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A meeting is held between the parents/guardians,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headteacher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GB" sz="1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ALNco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and the class teacher.</a:t>
            </a:r>
          </a:p>
          <a:p>
            <a:pPr marL="114300" indent="0">
              <a:buNone/>
            </a:pP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12. The school will present a pastoral plan (PSP). A Pastoral Support Plan is a school process that offers support to the child if the school strategies have not been successful. PSP is a planned intervention for pupils who are at risk of being excluded for a certain period or who are at risk of being excluded permanently.</a:t>
            </a:r>
          </a:p>
          <a:p>
            <a:pPr marL="114300" indent="0">
              <a:buNone/>
            </a:pP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13. The school will monitor the child's </a:t>
            </a:r>
            <a:r>
              <a:rPr lang="en-GB" sz="1200" dirty="0" smtClean="0">
                <a:latin typeface="Calibri" panose="020F0502020204030204" pitchFamily="34" charset="0"/>
                <a:cs typeface="Calibri" panose="020F0502020204030204" pitchFamily="34" charset="0"/>
              </a:rPr>
              <a:t>behaviour 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on a daily basis. The school will regularly review the PSP through a meeting with the parents/guardians.</a:t>
            </a:r>
          </a:p>
          <a:p>
            <a:pPr marL="114300" indent="0">
              <a:buNone/>
            </a:pP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14. The school will consider giving the child a specific exclusion (in accordance with Welsh Government guidelines).</a:t>
            </a:r>
          </a:p>
          <a:p>
            <a:pPr marL="114300" indent="0">
              <a:buNone/>
            </a:pP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15. The school will consider a permanent exclusion for the child (in accordance with Welsh Government guidelines).</a:t>
            </a:r>
            <a:endParaRPr lang="en-US" sz="1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14300" indent="0">
              <a:buNone/>
            </a:pPr>
            <a:r>
              <a:rPr lang="en-US" sz="1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*</a:t>
            </a:r>
            <a:r>
              <a:rPr lang="en-GB" sz="1200" b="1" dirty="0">
                <a:latin typeface="Calibri" panose="020F0502020204030204" pitchFamily="34" charset="0"/>
                <a:cs typeface="Calibri" panose="020F0502020204030204" pitchFamily="34" charset="0"/>
              </a:rPr>
              <a:t>Note that the school can implement steps 14/15 at any time and avoid </a:t>
            </a:r>
            <a:r>
              <a:rPr lang="en-GB" sz="1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following the above steps should </a:t>
            </a:r>
            <a:r>
              <a:rPr lang="en-GB" sz="1200" b="1" dirty="0">
                <a:latin typeface="Calibri" panose="020F0502020204030204" pitchFamily="34" charset="0"/>
                <a:cs typeface="Calibri" panose="020F0502020204030204" pitchFamily="34" charset="0"/>
              </a:rPr>
              <a:t>the </a:t>
            </a:r>
            <a:r>
              <a:rPr lang="en-GB" sz="1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severity of the behaviour lead to this. </a:t>
            </a:r>
            <a:endParaRPr lang="en-GB" sz="1200" b="1" dirty="0"/>
          </a:p>
          <a:p>
            <a:pPr marL="114300" indent="0">
              <a:buNone/>
            </a:pPr>
            <a:endParaRPr lang="en-GB" sz="1200" dirty="0" smtClean="0"/>
          </a:p>
          <a:p>
            <a:pPr marL="114300" indent="0">
              <a:buNone/>
            </a:pPr>
            <a:endParaRPr lang="en-GB" sz="1200" dirty="0"/>
          </a:p>
          <a:p>
            <a:pPr marL="114300" indent="0">
              <a:buNone/>
            </a:pPr>
            <a:endParaRPr lang="en-GB" sz="1200" dirty="0"/>
          </a:p>
          <a:p>
            <a:pPr marL="114300" indent="0">
              <a:buNone/>
            </a:pPr>
            <a:endParaRPr lang="en-GB" sz="1200" dirty="0"/>
          </a:p>
          <a:p>
            <a:pPr marL="114300" indent="0">
              <a:buNone/>
            </a:pPr>
            <a:endParaRPr lang="en-GB" sz="1200" dirty="0" smtClean="0"/>
          </a:p>
        </p:txBody>
      </p:sp>
      <p:sp>
        <p:nvSpPr>
          <p:cNvPr id="25" name="Down Arrow 24"/>
          <p:cNvSpPr/>
          <p:nvPr/>
        </p:nvSpPr>
        <p:spPr>
          <a:xfrm>
            <a:off x="2957748" y="1295989"/>
            <a:ext cx="569855" cy="383448"/>
          </a:xfrm>
          <a:prstGeom prst="downArrow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FF00"/>
              </a:solidFill>
            </a:endParaRPr>
          </a:p>
        </p:txBody>
      </p:sp>
      <p:sp>
        <p:nvSpPr>
          <p:cNvPr id="27" name="Down Arrow 26"/>
          <p:cNvSpPr/>
          <p:nvPr/>
        </p:nvSpPr>
        <p:spPr>
          <a:xfrm>
            <a:off x="2948040" y="2242455"/>
            <a:ext cx="569855" cy="348235"/>
          </a:xfrm>
          <a:prstGeom prst="down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FF00"/>
              </a:solidFill>
            </a:endParaRPr>
          </a:p>
        </p:txBody>
      </p:sp>
      <p:sp>
        <p:nvSpPr>
          <p:cNvPr id="28" name="Down Arrow 27"/>
          <p:cNvSpPr/>
          <p:nvPr/>
        </p:nvSpPr>
        <p:spPr>
          <a:xfrm>
            <a:off x="2957748" y="3322626"/>
            <a:ext cx="569855" cy="383448"/>
          </a:xfrm>
          <a:prstGeom prst="downArrow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FF00"/>
              </a:solidFill>
            </a:endParaRPr>
          </a:p>
        </p:txBody>
      </p:sp>
      <p:sp>
        <p:nvSpPr>
          <p:cNvPr id="30" name="Down Arrow 29"/>
          <p:cNvSpPr/>
          <p:nvPr/>
        </p:nvSpPr>
        <p:spPr>
          <a:xfrm>
            <a:off x="2948040" y="4823288"/>
            <a:ext cx="569855" cy="383448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28142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797963f8-6486-4039-8e14-a28a847bb505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B8ECD6B373FDF4CAF423D38DC932E64" ma:contentTypeVersion="18" ma:contentTypeDescription="Create a new document." ma:contentTypeScope="" ma:versionID="3938ddf30e22d6b6d0e556a96e236734">
  <xsd:schema xmlns:xsd="http://www.w3.org/2001/XMLSchema" xmlns:xs="http://www.w3.org/2001/XMLSchema" xmlns:p="http://schemas.microsoft.com/office/2006/metadata/properties" xmlns:ns3="46e92ad1-5650-471e-ab2a-c81ef996652e" xmlns:ns4="797963f8-6486-4039-8e14-a28a847bb505" targetNamespace="http://schemas.microsoft.com/office/2006/metadata/properties" ma:root="true" ma:fieldsID="8a192763938900e5b9bd3e9276f8879e" ns3:_="" ns4:_="">
    <xsd:import namespace="46e92ad1-5650-471e-ab2a-c81ef996652e"/>
    <xsd:import namespace="797963f8-6486-4039-8e14-a28a847bb505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Tags" minOccurs="0"/>
                <xsd:element ref="ns4:MediaServiceDateTaken" minOccurs="0"/>
                <xsd:element ref="ns4:MediaServiceLocation" minOccurs="0"/>
                <xsd:element ref="ns4:MediaServiceAutoKeyPoints" minOccurs="0"/>
                <xsd:element ref="ns4:MediaServiceKeyPoints" minOccurs="0"/>
                <xsd:element ref="ns4:MediaServiceGenerationTime" minOccurs="0"/>
                <xsd:element ref="ns4:MediaServiceEventHashCode" minOccurs="0"/>
                <xsd:element ref="ns4:MediaServiceOCR" minOccurs="0"/>
                <xsd:element ref="ns4:MediaLengthInSeconds" minOccurs="0"/>
                <xsd:element ref="ns4:_activity" minOccurs="0"/>
                <xsd:element ref="ns4:MediaServiceObjectDetectorVersions" minOccurs="0"/>
                <xsd:element ref="ns4:MediaServiceSystemTags" minOccurs="0"/>
                <xsd:element ref="ns4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6e92ad1-5650-471e-ab2a-c81ef996652e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97963f8-6486-4039-8e14-a28a847bb50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MediaServiceAutoTags" ma:internalName="MediaServiceAutoTags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MediaServiceLocation" ma:internalName="MediaServiceLocation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ObjectDetectorVersions" ma:index="2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1BB41BC-4508-4325-ACC7-298AB047B5CE}">
  <ds:schemaRefs>
    <ds:schemaRef ds:uri="http://purl.org/dc/terms/"/>
    <ds:schemaRef ds:uri="http://schemas.openxmlformats.org/package/2006/metadata/core-properties"/>
    <ds:schemaRef ds:uri="797963f8-6486-4039-8e14-a28a847bb505"/>
    <ds:schemaRef ds:uri="http://schemas.microsoft.com/office/2006/metadata/properties"/>
    <ds:schemaRef ds:uri="http://purl.org/dc/dcmitype/"/>
    <ds:schemaRef ds:uri="http://purl.org/dc/elements/1.1/"/>
    <ds:schemaRef ds:uri="http://schemas.microsoft.com/office/infopath/2007/PartnerControls"/>
    <ds:schemaRef ds:uri="http://www.w3.org/XML/1998/namespace"/>
    <ds:schemaRef ds:uri="http://schemas.microsoft.com/office/2006/documentManagement/types"/>
    <ds:schemaRef ds:uri="46e92ad1-5650-471e-ab2a-c81ef996652e"/>
  </ds:schemaRefs>
</ds:datastoreItem>
</file>

<file path=customXml/itemProps2.xml><?xml version="1.0" encoding="utf-8"?>
<ds:datastoreItem xmlns:ds="http://schemas.openxmlformats.org/officeDocument/2006/customXml" ds:itemID="{B2A7F449-BFDA-4171-AB0A-E9A504DE5BB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6e92ad1-5650-471e-ab2a-c81ef996652e"/>
    <ds:schemaRef ds:uri="797963f8-6486-4039-8e14-a28a847bb50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E383B73-8677-4C29-B4A5-83020255642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185</TotalTime>
  <Words>1141</Words>
  <Application>Microsoft Office PowerPoint</Application>
  <PresentationFormat>On-screen Show (4:3)</PresentationFormat>
  <Paragraphs>89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Kristen ITC</vt:lpstr>
      <vt:lpstr>Calibri</vt:lpstr>
      <vt:lpstr>Arial</vt:lpstr>
      <vt:lpstr>Comic Sans MS</vt:lpstr>
      <vt:lpstr>Office Theme</vt:lpstr>
      <vt:lpstr>PowerPoint Presentation</vt:lpstr>
      <vt:lpstr>Ymddygiad annerbynniol:</vt:lpstr>
      <vt:lpstr>Unacceptable Behaviour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Jones, Nia (Bryniago)</dc:creator>
  <cp:lastModifiedBy>N Jones (YGG Bryniago)</cp:lastModifiedBy>
  <cp:revision>21</cp:revision>
  <dcterms:created xsi:type="dcterms:W3CDTF">2018-10-02T10:11:23Z</dcterms:created>
  <dcterms:modified xsi:type="dcterms:W3CDTF">2024-09-05T13:33:16Z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0x010100CB8ECD6B373FDF4CAF423D38DC932E64</vt:lpwstr>
  </property>
</Properties>
</file>