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14"/>
  </p:notes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embeddedFontLst>
    <p:embeddedFont>
      <p:font typeface="Ribeye" panose="020B0604020202020204" charset="0"/>
      <p:regular r:id="rId15"/>
    </p:embeddedFont>
    <p:embeddedFont>
      <p:font typeface="Trebuchet MS" panose="020B0603020202020204" pitchFamily="3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0" roundtripDataSignature="AMtx7mi1V0Lkq+FoAa61AlJVpbEd4uBN4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customschemas.google.com/relationships/presentationmetadata" Target="meta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4" name="Google Shape;16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7" name="Google Shape;17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8" name="Google Shape;198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9" name="Google Shape;21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2" name="Google Shape;23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0" name="Google Shape;25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4" name="Google Shape;26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1" name="Google Shape;28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14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Google Shape;24;p14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411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5" name="Google Shape;25;p14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411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6" name="Google Shape;26;p14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294"/>
              </a:schemeClr>
            </a:solidFill>
            <a:ln>
              <a:noFill/>
            </a:ln>
          </p:spPr>
        </p:sp>
        <p:sp>
          <p:nvSpPr>
            <p:cNvPr id="27" name="Google Shape;27;p14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8" name="Google Shape;28;p14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14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F00BF">
                <a:alpha val="49411"/>
              </a:srgbClr>
            </a:solidFill>
            <a:ln>
              <a:noFill/>
            </a:ln>
          </p:spPr>
        </p:sp>
        <p:sp>
          <p:nvSpPr>
            <p:cNvPr id="30" name="Google Shape;30;p14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00BF">
                <a:alpha val="69411"/>
              </a:srgbClr>
            </a:solidFill>
            <a:ln>
              <a:noFill/>
            </a:ln>
          </p:spPr>
        </p:sp>
        <p:sp>
          <p:nvSpPr>
            <p:cNvPr id="31" name="Google Shape;31;p14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F007F">
                <a:alpha val="80000"/>
              </a:srgbClr>
            </a:solidFill>
            <a:ln>
              <a:noFill/>
            </a:ln>
          </p:spPr>
        </p:sp>
        <p:sp>
          <p:nvSpPr>
            <p:cNvPr id="32" name="Google Shape;32;p14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7F007F">
                <a:alpha val="654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14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rgbClr val="BF00BF">
                <a:alpha val="6941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" name="Google Shape;34;p14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5400"/>
              <a:buFont typeface="Trebuchet MS"/>
              <a:buNone/>
              <a:defRPr sz="5400">
                <a:solidFill>
                  <a:srgbClr val="BF00B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5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5"/>
          <p:cNvSpPr txBox="1"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4000"/>
              <a:buFont typeface="Trebuchet MS"/>
              <a:buNone/>
              <a:defRPr sz="40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6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6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7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body" idx="1"/>
          </p:nvPr>
        </p:nvSpPr>
        <p:spPr>
          <a:xfrm>
            <a:off x="677336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4" name="Google Shape;54;p17"/>
          <p:cNvSpPr txBox="1">
            <a:spLocks noGrp="1"/>
          </p:cNvSpPr>
          <p:nvPr>
            <p:ph type="body" idx="2"/>
          </p:nvPr>
        </p:nvSpPr>
        <p:spPr>
          <a:xfrm>
            <a:off x="5089969" y="2160590"/>
            <a:ext cx="4184035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5" name="Google Shape;55;p17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8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3600"/>
              <a:buFont typeface="Trebuchet M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8"/>
          <p:cNvSpPr txBox="1">
            <a:spLocks noGrp="1"/>
          </p:cNvSpPr>
          <p:nvPr>
            <p:ph type="body" idx="2"/>
          </p:nvPr>
        </p:nvSpPr>
        <p:spPr>
          <a:xfrm>
            <a:off x="675747" y="2737249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2" name="Google Shape;62;p18"/>
          <p:cNvSpPr txBox="1">
            <a:spLocks noGrp="1"/>
          </p:cNvSpPr>
          <p:nvPr>
            <p:ph type="body" idx="3"/>
          </p:nvPr>
        </p:nvSpPr>
        <p:spPr>
          <a:xfrm>
            <a:off x="5088384" y="2160983"/>
            <a:ext cx="4185619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8"/>
          <p:cNvSpPr txBox="1">
            <a:spLocks noGrp="1"/>
          </p:cNvSpPr>
          <p:nvPr>
            <p:ph type="body" idx="4"/>
          </p:nvPr>
        </p:nvSpPr>
        <p:spPr>
          <a:xfrm>
            <a:off x="5088386" y="2737249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4" name="Google Shape;64;p18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9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9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0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0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0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1"/>
          <p:cNvSpPr txBox="1"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2000"/>
              <a:buFont typeface="Trebuchet MS"/>
              <a:buNone/>
              <a:defRPr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body" idx="1"/>
          </p:nvPr>
        </p:nvSpPr>
        <p:spPr>
          <a:xfrm>
            <a:off x="4760463" y="514928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body" idx="2"/>
          </p:nvPr>
        </p:nvSpPr>
        <p:spPr>
          <a:xfrm>
            <a:off x="677335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>
            <a:endParaRPr/>
          </a:p>
        </p:txBody>
      </p:sp>
      <p:sp>
        <p:nvSpPr>
          <p:cNvPr id="80" name="Google Shape;80;p21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1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2"/>
          <p:cNvSpPr txBox="1"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2400"/>
              <a:buFont typeface="Trebuchet MS"/>
              <a:buNone/>
              <a:defRPr sz="2400" b="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2"/>
          <p:cNvSpPr>
            <a:spLocks noGrp="1"/>
          </p:cNvSpPr>
          <p:nvPr>
            <p:ph type="pic" idx="2"/>
          </p:nvPr>
        </p:nvSpPr>
        <p:spPr>
          <a:xfrm>
            <a:off x="677335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22"/>
          <p:cNvSpPr txBox="1">
            <a:spLocks noGrp="1"/>
          </p:cNvSpPr>
          <p:nvPr>
            <p:ph type="body" idx="1"/>
          </p:nvPr>
        </p:nvSpPr>
        <p:spPr>
          <a:xfrm>
            <a:off x="677336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87" name="Google Shape;87;p22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2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3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23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3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3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4"/>
          <p:cNvSpPr txBox="1"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4"/>
          <p:cNvSpPr txBox="1">
            <a:spLocks noGrp="1"/>
          </p:cNvSpPr>
          <p:nvPr>
            <p:ph type="body" idx="1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99" name="Google Shape;99;p24"/>
          <p:cNvSpPr txBox="1">
            <a:spLocks noGrp="1"/>
          </p:cNvSpPr>
          <p:nvPr>
            <p:ph type="body" idx="2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24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4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4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3" name="Google Shape;103;p24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8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8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5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5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8" name="Google Shape;108;p25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5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5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6"/>
          <p:cNvSpPr txBox="1"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6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4" name="Google Shape;114;p26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26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26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6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8" name="Google Shape;118;p26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8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6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8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7"/>
          <p:cNvSpPr txBox="1"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7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23" name="Google Shape;123;p27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4" name="Google Shape;124;p27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7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7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8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8"/>
          <p:cNvSpPr txBox="1">
            <a:spLocks noGrp="1"/>
          </p:cNvSpPr>
          <p:nvPr>
            <p:ph type="body" idx="1"/>
          </p:nvPr>
        </p:nvSpPr>
        <p:spPr>
          <a:xfrm rot="5400000">
            <a:off x="3035283" y="-197357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0" name="Google Shape;130;p28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8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28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9"/>
          <p:cNvSpPr txBox="1">
            <a:spLocks noGrp="1"/>
          </p:cNvSpPr>
          <p:nvPr>
            <p:ph type="title"/>
          </p:nvPr>
        </p:nvSpPr>
        <p:spPr>
          <a:xfrm rot="5400000">
            <a:off x="5994321" y="2582957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9"/>
          <p:cNvSpPr txBox="1">
            <a:spLocks noGrp="1"/>
          </p:cNvSpPr>
          <p:nvPr>
            <p:ph type="body" idx="1"/>
          </p:nvPr>
        </p:nvSpPr>
        <p:spPr>
          <a:xfrm rot="5400000">
            <a:off x="1581688" y="-294751"/>
            <a:ext cx="5251450" cy="7060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6" name="Google Shape;136;p29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29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29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13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411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" name="Google Shape;8;p13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411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" name="Google Shape;9;p1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294"/>
              </a:schemeClr>
            </a:solidFill>
            <a:ln>
              <a:noFill/>
            </a:ln>
          </p:spPr>
        </p:sp>
        <p:sp>
          <p:nvSpPr>
            <p:cNvPr id="10" name="Google Shape;10;p13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1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13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F00BF">
                <a:alpha val="49411"/>
              </a:srgbClr>
            </a:solidFill>
            <a:ln>
              <a:noFill/>
            </a:ln>
          </p:spPr>
        </p:sp>
        <p:sp>
          <p:nvSpPr>
            <p:cNvPr id="13" name="Google Shape;13;p13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00BF">
                <a:alpha val="69411"/>
              </a:srgbClr>
            </a:solidFill>
            <a:ln>
              <a:noFill/>
            </a:ln>
          </p:spPr>
        </p:sp>
        <p:sp>
          <p:nvSpPr>
            <p:cNvPr id="14" name="Google Shape;14;p13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F007F">
                <a:alpha val="80000"/>
              </a:srgbClr>
            </a:solidFill>
            <a:ln>
              <a:noFill/>
            </a:ln>
          </p:spPr>
        </p:sp>
        <p:sp>
          <p:nvSpPr>
            <p:cNvPr id="15" name="Google Shape;15;p13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7F007F">
                <a:alpha val="654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13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rgbClr val="BF00BF">
                <a:alpha val="6941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" name="Google Shape;17;p13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Google Shape;18;p13"/>
          <p:cNvSpPr txBox="1"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F00BF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F00BF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F00BF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F00BF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F00BF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F00BF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F00BF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F00BF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F00BF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" name="Google Shape;19;p13"/>
          <p:cNvSpPr txBox="1">
            <a:spLocks noGrp="1"/>
          </p:cNvSpPr>
          <p:nvPr>
            <p:ph type="dt" idx="10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0" name="Google Shape;20;p13"/>
          <p:cNvSpPr txBox="1">
            <a:spLocks noGrp="1"/>
          </p:cNvSpPr>
          <p:nvPr>
            <p:ph type="ftr" idx="11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1" name="Google Shape;21;p13"/>
          <p:cNvSpPr txBox="1">
            <a:spLocks noGrp="1"/>
          </p:cNvSpPr>
          <p:nvPr>
            <p:ph type="sldNum" idx="12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g"/><Relationship Id="rId7" Type="http://schemas.openxmlformats.org/officeDocument/2006/relationships/hyperlink" Target="http://www.google.co.uk/url?sa=i&amp;rct=j&amp;q=&amp;esrc=s&amp;source=images&amp;cd=&amp;cad=rja&amp;uact=8&amp;ved=2ahUKEwibp7mSwdXaAhUClxQKHZcEB48QjRx6BAgAEAU&amp;url=http://www.ysgoltreganna.cymru/en/annual-report/&amp;psig=AOvVaw3DMP_JkDt7M6H5rzogW2mb&amp;ust=1524748551234728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www.google.co.uk/url?sa=i&amp;rct=j&amp;q=&amp;esrc=s&amp;source=images&amp;cd=&amp;cad=rja&amp;uact=8&amp;ved=2ahUKEwiUo5v3wdXaAhVHcRQKHZjPCpcQjRx6BAgAEAU&amp;url=https://twitter.com/TafodTawe/status/878905873107746816&amp;psig=AOvVaw0p8x5pNLbGA8CqAMQjKPq6&amp;ust=1524748766242016" TargetMode="External"/><Relationship Id="rId10" Type="http://schemas.openxmlformats.org/officeDocument/2006/relationships/image" Target="../media/image5.jpeg"/><Relationship Id="rId4" Type="http://schemas.openxmlformats.org/officeDocument/2006/relationships/image" Target="../media/image2.png"/><Relationship Id="rId9" Type="http://schemas.openxmlformats.org/officeDocument/2006/relationships/hyperlink" Target="https://www.youtube.com/watch?v=IjHjksMqP50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kysports.com/swansea-city-results" TargetMode="External"/><Relationship Id="rId3" Type="http://schemas.openxmlformats.org/officeDocument/2006/relationships/image" Target="../media/image6.jpg"/><Relationship Id="rId7" Type="http://schemas.openxmlformats.org/officeDocument/2006/relationships/hyperlink" Target="https://www.faw.cymru/en/wales/resul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faw.cymru/match-centre/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4.jpg"/><Relationship Id="rId3" Type="http://schemas.openxmlformats.org/officeDocument/2006/relationships/image" Target="../media/image9.png"/><Relationship Id="rId7" Type="http://schemas.openxmlformats.org/officeDocument/2006/relationships/hyperlink" Target="http://www.google.co.uk/url?sa=i&amp;rct=j&amp;q=&amp;esrc=s&amp;source=images&amp;cd=&amp;cad=rja&amp;uact=8&amp;ved=2ahUKEwibp7mSwdXaAhUClxQKHZcEB48QjRx6BAgAEAU&amp;url=http://www.ysgoltreganna.cymru/en/annual-report/&amp;psig=AOvVaw3DMP_JkDt7M6H5rzogW2mb&amp;ust=1524748551234728" TargetMode="External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2.png"/><Relationship Id="rId5" Type="http://schemas.openxmlformats.org/officeDocument/2006/relationships/hyperlink" Target="https://www.google.co.uk/url?sa=i&amp;rct=j&amp;q=&amp;esrc=s&amp;source=images&amp;cd=&amp;cad=rja&amp;uact=8&amp;ved=2ahUKEwiUo5v3wdXaAhVHcRQKHZjPCpcQjRx6BAgAEAU&amp;url=https://twitter.com/TafodTawe/status/878905873107746816&amp;psig=AOvVaw0p8x5pNLbGA8CqAMQjKPq6&amp;ust=1524748766242016" TargetMode="External"/><Relationship Id="rId15" Type="http://schemas.openxmlformats.org/officeDocument/2006/relationships/image" Target="../media/image15.jpeg"/><Relationship Id="rId10" Type="http://schemas.openxmlformats.org/officeDocument/2006/relationships/image" Target="../media/image11.png"/><Relationship Id="rId4" Type="http://schemas.openxmlformats.org/officeDocument/2006/relationships/image" Target="../media/image2.png"/><Relationship Id="rId9" Type="http://schemas.openxmlformats.org/officeDocument/2006/relationships/image" Target="../media/image10.jpg"/><Relationship Id="rId14" Type="http://schemas.openxmlformats.org/officeDocument/2006/relationships/hyperlink" Target="https://www.youtube.com/watch?v=fX3picDbhyk&amp;t=39s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hyperlink" Target="http://www.google.co.uk/url?sa=i&amp;rct=j&amp;q=&amp;esrc=s&amp;source=images&amp;cd=&amp;cad=rja&amp;uact=8&amp;ved=2ahUKEwibp7mSwdXaAhUClxQKHZcEB48QjRx6BAgAEAU&amp;url=http://www.ysgoltreganna.cymru/en/annual-report/&amp;psig=AOvVaw3DMP_JkDt7M6H5rzogW2mb&amp;ust=1524748551234728" TargetMode="External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1.png"/><Relationship Id="rId5" Type="http://schemas.openxmlformats.org/officeDocument/2006/relationships/hyperlink" Target="https://www.google.co.uk/url?sa=i&amp;rct=j&amp;q=&amp;esrc=s&amp;source=images&amp;cd=&amp;cad=rja&amp;uact=8&amp;ved=2ahUKEwiUo5v3wdXaAhVHcRQKHZjPCpcQjRx6BAgAEAU&amp;url=https://twitter.com/TafodTawe/status/878905873107746816&amp;psig=AOvVaw0p8x5pNLbGA8CqAMQjKPq6&amp;ust=1524748766242016" TargetMode="External"/><Relationship Id="rId15" Type="http://schemas.openxmlformats.org/officeDocument/2006/relationships/image" Target="../media/image17.jpg"/><Relationship Id="rId10" Type="http://schemas.openxmlformats.org/officeDocument/2006/relationships/image" Target="../media/image10.jpg"/><Relationship Id="rId4" Type="http://schemas.openxmlformats.org/officeDocument/2006/relationships/image" Target="../media/image2.png"/><Relationship Id="rId9" Type="http://schemas.openxmlformats.org/officeDocument/2006/relationships/image" Target="../media/image16.png"/><Relationship Id="rId1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https://www.s4c.cymru/cy/stwnsh/page/22424/mabinogiogi-a-mwy/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hyperlink" Target="https://cafc.cymru/whats-on/ffair-aeaf-frenhinol-cymru-2/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://www.google.co.uk/url?sa=i&amp;rct=j&amp;q=&amp;esrc=s&amp;source=images&amp;cd=&amp;cad=rja&amp;uact=8&amp;ved=2ahUKEwibp7mSwdXaAhUClxQKHZcEB48QjRx6BAgAEAU&amp;url=http://www.ysgoltreganna.cymru/en/annual-report/&amp;psig=AOvVaw3DMP_JkDt7M6H5rzogW2mb&amp;ust=1524748551234728" TargetMode="External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20.png"/><Relationship Id="rId5" Type="http://schemas.openxmlformats.org/officeDocument/2006/relationships/hyperlink" Target="https://www.google.co.uk/url?sa=i&amp;rct=j&amp;q=&amp;esrc=s&amp;source=images&amp;cd=&amp;cad=rja&amp;uact=8&amp;ved=2ahUKEwiUo5v3wdXaAhVHcRQKHZjPCpcQjRx6BAgAEAU&amp;url=https://twitter.com/TafodTawe/status/878905873107746816&amp;psig=AOvVaw0p8x5pNLbGA8CqAMQjKPq6&amp;ust=1524748766242016" TargetMode="External"/><Relationship Id="rId10" Type="http://schemas.openxmlformats.org/officeDocument/2006/relationships/image" Target="../media/image19.jpg"/><Relationship Id="rId4" Type="http://schemas.openxmlformats.org/officeDocument/2006/relationships/image" Target="../media/image2.png"/><Relationship Id="rId9" Type="http://schemas.openxmlformats.org/officeDocument/2006/relationships/image" Target="../media/image11.png"/><Relationship Id="rId1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2ahUKEwibp7mSwdXaAhUClxQKHZcEB48QjRx6BAgAEAU&amp;url=http://www.ysgoltreganna.cymru/en/annual-report/&amp;psig=AOvVaw3DMP_JkDt7M6H5rzogW2mb&amp;ust=1524748551234728" TargetMode="External"/><Relationship Id="rId3" Type="http://schemas.openxmlformats.org/officeDocument/2006/relationships/image" Target="../media/image22.jpg"/><Relationship Id="rId7" Type="http://schemas.openxmlformats.org/officeDocument/2006/relationships/image" Target="../media/image3.png"/><Relationship Id="rId12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.uk/url?sa=i&amp;rct=j&amp;q=&amp;esrc=s&amp;source=images&amp;cd=&amp;cad=rja&amp;uact=8&amp;ved=2ahUKEwiUo5v3wdXaAhVHcRQKHZjPCpcQjRx6BAgAEAU&amp;url=https://twitter.com/TafodTawe/status/878905873107746816&amp;psig=AOvVaw0p8x5pNLbGA8CqAMQjKPq6&amp;ust=1524748766242016" TargetMode="External"/><Relationship Id="rId11" Type="http://schemas.openxmlformats.org/officeDocument/2006/relationships/hyperlink" Target="https://www.swansea.ac.uk/cy/canmlwyddiant-2020/canrif-o-bobl-ysbrydoledig/terry-matthews/" TargetMode="External"/><Relationship Id="rId5" Type="http://schemas.openxmlformats.org/officeDocument/2006/relationships/image" Target="../media/image2.png"/><Relationship Id="rId10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" descr="Castles Clipart - conwy-castle-in-wales-clipart - Classroom Clipart"/>
          <p:cNvPicPr preferRelativeResize="0"/>
          <p:nvPr/>
        </p:nvPicPr>
        <p:blipFill rotWithShape="1">
          <a:blip r:embed="rId3">
            <a:alphaModFix/>
          </a:blip>
          <a:srcRect r="46988" b="10855"/>
          <a:stretch/>
        </p:blipFill>
        <p:spPr>
          <a:xfrm>
            <a:off x="582550" y="970259"/>
            <a:ext cx="4650377" cy="49135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"/>
          <p:cNvPicPr preferRelativeResize="0"/>
          <p:nvPr/>
        </p:nvPicPr>
        <p:blipFill rotWithShape="1">
          <a:blip r:embed="rId4">
            <a:alphaModFix/>
          </a:blip>
          <a:srcRect b="4294"/>
          <a:stretch/>
        </p:blipFill>
        <p:spPr>
          <a:xfrm rot="1971648">
            <a:off x="1478690" y="205043"/>
            <a:ext cx="1192855" cy="13340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" descr="Image result for tafod tawe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782361" y="345843"/>
            <a:ext cx="899139" cy="899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" descr="Image result for seren a sbarc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r="48048"/>
          <a:stretch/>
        </p:blipFill>
        <p:spPr>
          <a:xfrm>
            <a:off x="-41525" y="2735293"/>
            <a:ext cx="2163804" cy="4122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" descr="Image result for seren a sbarc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l="52537"/>
          <a:stretch/>
        </p:blipFill>
        <p:spPr>
          <a:xfrm>
            <a:off x="10041749" y="2360024"/>
            <a:ext cx="2150251" cy="4484333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"/>
          <p:cNvSpPr txBox="1"/>
          <p:nvPr/>
        </p:nvSpPr>
        <p:spPr>
          <a:xfrm>
            <a:off x="2437484" y="139263"/>
            <a:ext cx="6408712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>
                <a:solidFill>
                  <a:srgbClr val="7030A0"/>
                </a:solidFill>
                <a:latin typeface="Ribeye"/>
                <a:ea typeface="Ribeye"/>
                <a:cs typeface="Ribeye"/>
                <a:sym typeface="Ribeye"/>
              </a:rPr>
              <a:t>Castell y Mis:</a:t>
            </a:r>
            <a:endParaRPr sz="1400" b="0" i="0" u="none" strike="noStrike" cap="none">
              <a:solidFill>
                <a:srgbClr val="000000"/>
              </a:solidFill>
              <a:latin typeface="Ribeye"/>
              <a:ea typeface="Ribeye"/>
              <a:cs typeface="Ribeye"/>
              <a:sym typeface="Ribeye"/>
            </a:endParaRPr>
          </a:p>
        </p:txBody>
      </p:sp>
      <p:pic>
        <p:nvPicPr>
          <p:cNvPr id="149" name="Google Shape;149;p1" descr="Castles Clipart - conwy-castle-in-wales-clipart - Classroom Clipart"/>
          <p:cNvPicPr preferRelativeResize="0"/>
          <p:nvPr/>
        </p:nvPicPr>
        <p:blipFill rotWithShape="1">
          <a:blip r:embed="rId3">
            <a:alphaModFix/>
          </a:blip>
          <a:srcRect l="3664" r="14316" b="10855"/>
          <a:stretch/>
        </p:blipFill>
        <p:spPr>
          <a:xfrm>
            <a:off x="4919418" y="970259"/>
            <a:ext cx="4454031" cy="4913508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"/>
          <p:cNvSpPr/>
          <p:nvPr/>
        </p:nvSpPr>
        <p:spPr>
          <a:xfrm>
            <a:off x="2934878" y="1348109"/>
            <a:ext cx="5241155" cy="5495184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1905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85737" marR="0" lvl="0" indent="-17143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51" name="Google Shape;151;p1"/>
          <p:cNvSpPr txBox="1"/>
          <p:nvPr/>
        </p:nvSpPr>
        <p:spPr>
          <a:xfrm>
            <a:off x="2382524" y="3427013"/>
            <a:ext cx="6408712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 dirty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Castell </a:t>
            </a:r>
            <a:r>
              <a:rPr lang="en-GB" sz="4800" b="1" dirty="0" err="1" smtClean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Gwrych</a:t>
            </a:r>
            <a:endParaRPr sz="4800" b="1" i="0" u="none" strike="noStrike" cap="none" dirty="0">
              <a:solidFill>
                <a:schemeClr val="accent1"/>
              </a:solidFill>
              <a:latin typeface="Ribeye"/>
              <a:ea typeface="Ribeye"/>
              <a:cs typeface="Ribeye"/>
              <a:sym typeface="Ribeye"/>
            </a:endParaRPr>
          </a:p>
        </p:txBody>
      </p:sp>
      <p:sp>
        <p:nvSpPr>
          <p:cNvPr id="152" name="Google Shape;152;p1"/>
          <p:cNvSpPr txBox="1"/>
          <p:nvPr/>
        </p:nvSpPr>
        <p:spPr>
          <a:xfrm>
            <a:off x="3195123" y="4258010"/>
            <a:ext cx="4980911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Mae un o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raglenni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teledu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mwyaf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poblogaidd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ITV yn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dychwelyd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i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Abergele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yn 2021 i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ffilmio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‘I’m a Celebrity, Get Me out of Here!’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Pwy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yw’r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selebs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sy’n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gobeithio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ennil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l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teitl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Brenin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neu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Frenhines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y castell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eleni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?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Dewiswch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un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o’r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selebs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.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Ygrifennwch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ddyddiadur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o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ddiwrnod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y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seleb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yn y castell.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Gallwch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wylio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hlinkClick r:id="rId9"/>
              </a:rPr>
              <a:t>hwn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er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mwn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casglu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ychydig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bach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mwy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o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wybodaeth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am y 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rhaglen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…</a:t>
            </a:r>
            <a:r>
              <a:rPr lang="en-GB" sz="18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a’r</a:t>
            </a:r>
            <a:r>
              <a:rPr lang="en-GB" sz="18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castell.</a:t>
            </a:r>
            <a:endParaRPr sz="1800" b="0" i="0" u="none" strike="noStrike" cap="none" dirty="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026" name="Picture 2" descr="Where is Gwrych Castle? Everything you need to know about the new I&amp;#39;m A  Celeb filming location | London Evening Standard | Evening Standar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786" y="1348108"/>
            <a:ext cx="3171856" cy="211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6" descr="181,000 BEST Quiz IMAGES, STOCK PHOTOS &amp;amp; VECTORS | Adobe Stock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" y="-404948"/>
            <a:ext cx="11510682" cy="727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6" descr="http://resources.hwb.wales.g ov.uk/VTC/2012- 13/20032013/you-and-  me/cym/farcio- graffeg/index.html . Seren and Sbarc are Welsh"/>
          <p:cNvPicPr preferRelativeResize="0"/>
          <p:nvPr/>
        </p:nvPicPr>
        <p:blipFill rotWithShape="1">
          <a:blip r:embed="rId4">
            <a:alphaModFix/>
          </a:blip>
          <a:srcRect l="43209"/>
          <a:stretch/>
        </p:blipFill>
        <p:spPr>
          <a:xfrm>
            <a:off x="8080995" y="3974880"/>
            <a:ext cx="2063936" cy="2389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6" descr="http://resources.hwb.wales.g ov.uk/VTC/2012- 13/20032013/you-and-  me/cym/farcio- graffeg/index.html . Seren and Sbarc are Welsh"/>
          <p:cNvPicPr preferRelativeResize="0"/>
          <p:nvPr/>
        </p:nvPicPr>
        <p:blipFill rotWithShape="1">
          <a:blip r:embed="rId5">
            <a:alphaModFix/>
          </a:blip>
          <a:srcRect r="49779"/>
          <a:stretch/>
        </p:blipFill>
        <p:spPr>
          <a:xfrm>
            <a:off x="1325469" y="4055832"/>
            <a:ext cx="1848037" cy="2364579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6"/>
          <p:cNvSpPr txBox="1"/>
          <p:nvPr/>
        </p:nvSpPr>
        <p:spPr>
          <a:xfrm>
            <a:off x="1345611" y="410474"/>
            <a:ext cx="8819462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 dirty="0" err="1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Cwis</a:t>
            </a:r>
            <a:r>
              <a:rPr lang="en-GB" sz="4800" b="1" i="0" u="none" strike="noStrike" cap="none" dirty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 yr </a:t>
            </a:r>
            <a:r>
              <a:rPr lang="en-GB" sz="4800" b="1" i="0" u="none" strike="noStrike" cap="none" dirty="0" err="1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Wythnos</a:t>
            </a:r>
            <a:r>
              <a:rPr lang="en-GB" sz="4800" b="1" i="0" u="none" strike="noStrike" cap="none" dirty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: </a:t>
            </a:r>
            <a:r>
              <a:rPr lang="en-GB" sz="4800" b="1" i="0" u="none" strike="noStrike" cap="none" dirty="0" smtClean="0">
                <a:solidFill>
                  <a:schemeClr val="accent4"/>
                </a:solidFill>
                <a:latin typeface="Ribeye"/>
                <a:ea typeface="Ribeye"/>
                <a:cs typeface="Ribeye"/>
                <a:sym typeface="Ribeye"/>
              </a:rPr>
              <a:t>06.11.2023</a:t>
            </a:r>
            <a:endParaRPr sz="4800" b="1" i="0" u="none" strike="noStrike" cap="none" dirty="0">
              <a:solidFill>
                <a:schemeClr val="accent4"/>
              </a:solidFill>
              <a:latin typeface="Ribeye"/>
              <a:ea typeface="Ribeye"/>
              <a:cs typeface="Ribeye"/>
              <a:sym typeface="Ribeye"/>
            </a:endParaRPr>
          </a:p>
        </p:txBody>
      </p:sp>
      <p:sp>
        <p:nvSpPr>
          <p:cNvPr id="170" name="Google Shape;170;p6"/>
          <p:cNvSpPr/>
          <p:nvPr/>
        </p:nvSpPr>
        <p:spPr>
          <a:xfrm>
            <a:off x="3173506" y="1871179"/>
            <a:ext cx="4935070" cy="1127515"/>
          </a:xfrm>
          <a:prstGeom prst="roundRect">
            <a:avLst>
              <a:gd name="adj" fmla="val 16667"/>
            </a:avLst>
          </a:prstGeom>
          <a:solidFill>
            <a:srgbClr val="C9F0FE"/>
          </a:solidFill>
          <a:ln w="190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1.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Sawl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g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ôl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sgoriodd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tîm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pêl-droed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merched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Cymru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yn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eu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gemau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ym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mis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Hydref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?</a:t>
            </a:r>
            <a:endParaRPr sz="1800" b="0" i="0" u="none" strike="noStrike" cap="none" dirty="0">
              <a:solidFill>
                <a:srgbClr val="BF00BF"/>
              </a:solidFill>
              <a:latin typeface="Trebuchet MS" panose="020B0603020202020204" pitchFamily="34" charset="0"/>
              <a:ea typeface="Trebuchet MS"/>
              <a:cs typeface="Trebuchet MS"/>
              <a:sym typeface="Trebuchet MS"/>
            </a:endParaRPr>
          </a:p>
        </p:txBody>
      </p:sp>
      <p:sp>
        <p:nvSpPr>
          <p:cNvPr id="171" name="Google Shape;171;p6"/>
          <p:cNvSpPr/>
          <p:nvPr/>
        </p:nvSpPr>
        <p:spPr>
          <a:xfrm>
            <a:off x="3145925" y="3244100"/>
            <a:ext cx="4935070" cy="1127515"/>
          </a:xfrm>
          <a:prstGeom prst="roundRect">
            <a:avLst>
              <a:gd name="adj" fmla="val 16667"/>
            </a:avLst>
          </a:prstGeom>
          <a:solidFill>
            <a:srgbClr val="C9F0FE"/>
          </a:solidFill>
          <a:ln w="190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>
              <a:buSzPts val="1800"/>
            </a:pPr>
            <a:r>
              <a:rPr lang="en-GB" sz="1800" dirty="0" smtClean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2. </a:t>
            </a:r>
            <a:r>
              <a:rPr lang="en-GB" sz="1800" dirty="0" err="1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Sawl</a:t>
            </a:r>
            <a:r>
              <a:rPr lang="en-GB" sz="1800" dirty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g</a:t>
            </a:r>
            <a:r>
              <a:rPr lang="en-GB" sz="1800" dirty="0" err="1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ôl</a:t>
            </a:r>
            <a:r>
              <a:rPr lang="en-GB" sz="1800" dirty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sgoriodd</a:t>
            </a:r>
            <a:r>
              <a:rPr lang="en-GB" sz="1800" dirty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tîm</a:t>
            </a:r>
            <a:r>
              <a:rPr lang="en-GB" sz="1800" dirty="0" smtClean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pêl-droed</a:t>
            </a:r>
            <a:r>
              <a:rPr lang="en-GB" sz="1800" dirty="0" smtClean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Abertawe</a:t>
            </a:r>
            <a:r>
              <a:rPr lang="en-GB" sz="1800" dirty="0" smtClean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yn </a:t>
            </a:r>
            <a:r>
              <a:rPr lang="en-GB" sz="1800" dirty="0" err="1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eu</a:t>
            </a:r>
            <a:r>
              <a:rPr lang="en-GB" sz="1800" dirty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gemau</a:t>
            </a:r>
            <a:r>
              <a:rPr lang="en-GB" sz="1800" dirty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ym</a:t>
            </a:r>
            <a:r>
              <a:rPr lang="en-GB" sz="1800" dirty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mis</a:t>
            </a:r>
            <a:r>
              <a:rPr lang="en-GB" sz="1800" dirty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Hydref</a:t>
            </a:r>
            <a:r>
              <a:rPr lang="en-GB" sz="1800" dirty="0">
                <a:solidFill>
                  <a:srgbClr val="00B0F0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?</a:t>
            </a:r>
            <a:endParaRPr lang="en-GB" sz="1800" dirty="0">
              <a:solidFill>
                <a:srgbClr val="00B0F0"/>
              </a:solidFill>
              <a:latin typeface="Trebuchet MS" panose="020B0603020202020204" pitchFamily="34" charset="0"/>
              <a:ea typeface="Trebuchet MS"/>
              <a:cs typeface="Trebuchet MS"/>
              <a:sym typeface="Trebuchet MS"/>
            </a:endParaRPr>
          </a:p>
        </p:txBody>
      </p:sp>
      <p:sp>
        <p:nvSpPr>
          <p:cNvPr id="172" name="Google Shape;172;p6"/>
          <p:cNvSpPr/>
          <p:nvPr/>
        </p:nvSpPr>
        <p:spPr>
          <a:xfrm>
            <a:off x="3173506" y="4708258"/>
            <a:ext cx="4935070" cy="1127515"/>
          </a:xfrm>
          <a:prstGeom prst="roundRect">
            <a:avLst>
              <a:gd name="adj" fmla="val 16667"/>
            </a:avLst>
          </a:prstGeom>
          <a:solidFill>
            <a:srgbClr val="C9F0FE"/>
          </a:solidFill>
          <a:ln w="190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>
              <a:buSzPts val="1800"/>
            </a:pPr>
            <a:r>
              <a:rPr lang="en-GB" sz="1800" b="0" i="0" u="none" strike="noStrike" cap="none" dirty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3.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Nodwch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enw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capteniaid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t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îm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pêl-droed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merched</a:t>
            </a:r>
            <a:r>
              <a:rPr lang="en-GB" sz="1800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, </a:t>
            </a:r>
            <a:r>
              <a:rPr lang="en-GB" sz="1800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tîm</a:t>
            </a:r>
            <a:r>
              <a:rPr lang="en-GB" sz="1800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pêl-droed</a:t>
            </a:r>
            <a:r>
              <a:rPr lang="en-GB" sz="1800" dirty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dynion</a:t>
            </a:r>
            <a:r>
              <a:rPr lang="en-GB" sz="1800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Cymru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a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chapten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t</a:t>
            </a:r>
            <a:r>
              <a:rPr lang="en-GB" sz="1800" dirty="0" err="1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îm</a:t>
            </a:r>
            <a:r>
              <a:rPr lang="en-GB" sz="1800" dirty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pêl-droed</a:t>
            </a:r>
            <a:r>
              <a:rPr lang="en-GB" sz="1800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Abertawe</a:t>
            </a:r>
            <a:r>
              <a:rPr lang="en-GB" sz="1800" dirty="0" smtClean="0">
                <a:solidFill>
                  <a:srgbClr val="FD66F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.</a:t>
            </a:r>
            <a:endParaRPr sz="1800" b="0" i="0" u="none" strike="noStrike" cap="none" dirty="0">
              <a:solidFill>
                <a:srgbClr val="FD66FF"/>
              </a:solidFill>
              <a:latin typeface="Trebuchet MS" panose="020B0603020202020204" pitchFamily="34" charset="0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FFC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3" name="Google Shape;173;p6"/>
          <p:cNvSpPr txBox="1"/>
          <p:nvPr/>
        </p:nvSpPr>
        <p:spPr>
          <a:xfrm>
            <a:off x="4524935" y="5984580"/>
            <a:ext cx="2232212" cy="92328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sng" strike="noStrike" cap="none" dirty="0" err="1" smtClean="0">
                <a:solidFill>
                  <a:schemeClr val="accent6"/>
                </a:solidFill>
                <a:latin typeface="Trebuchet MS"/>
                <a:ea typeface="Trebuchet MS"/>
                <a:cs typeface="Trebuchet MS"/>
                <a:sym typeface="Trebuchet MS"/>
                <a:hlinkClick r:id="rId6"/>
              </a:rPr>
              <a:t>Gwefan</a:t>
            </a:r>
            <a:r>
              <a:rPr lang="en-GB" sz="1800" b="0" i="0" u="sng" strike="noStrike" cap="none" dirty="0" smtClean="0">
                <a:solidFill>
                  <a:schemeClr val="accent6"/>
                </a:solidFill>
                <a:latin typeface="Trebuchet MS"/>
                <a:ea typeface="Trebuchet MS"/>
                <a:cs typeface="Trebuchet MS"/>
                <a:sym typeface="Trebuchet MS"/>
                <a:hlinkClick r:id="rId6"/>
              </a:rPr>
              <a:t> </a:t>
            </a:r>
            <a:r>
              <a:rPr lang="en-GB" sz="1800" b="0" i="0" u="sng" strike="noStrike" cap="none" dirty="0" err="1" smtClean="0">
                <a:solidFill>
                  <a:schemeClr val="accent6"/>
                </a:solidFill>
                <a:latin typeface="Trebuchet MS"/>
                <a:ea typeface="Trebuchet MS"/>
                <a:cs typeface="Trebuchet MS"/>
                <a:sym typeface="Trebuchet MS"/>
                <a:hlinkClick r:id="rId6"/>
              </a:rPr>
              <a:t>Defnyddiol</a:t>
            </a:r>
            <a:r>
              <a:rPr lang="en-GB" sz="1800" b="0" i="0" u="sng" strike="noStrike" cap="none" dirty="0" smtClean="0">
                <a:solidFill>
                  <a:schemeClr val="accent6"/>
                </a:solidFill>
                <a:latin typeface="Trebuchet MS"/>
                <a:ea typeface="Trebuchet MS"/>
                <a:cs typeface="Trebuchet MS"/>
                <a:sym typeface="Trebuchet MS"/>
                <a:hlinkClick r:id="rId6"/>
              </a:rPr>
              <a:t> </a:t>
            </a:r>
            <a:r>
              <a:rPr lang="en-GB" sz="1800" b="0" i="0" u="sng" strike="noStrike" cap="none" dirty="0" err="1" smtClean="0">
                <a:solidFill>
                  <a:schemeClr val="accent6"/>
                </a:solidFill>
                <a:latin typeface="Trebuchet MS"/>
                <a:ea typeface="Trebuchet MS"/>
                <a:cs typeface="Trebuchet MS"/>
                <a:sym typeface="Trebuchet MS"/>
                <a:hlinkClick r:id="rId7"/>
              </a:rPr>
              <a:t>Gwefan</a:t>
            </a:r>
            <a:r>
              <a:rPr lang="en-GB" sz="1800" b="0" i="0" u="sng" strike="noStrike" cap="none" dirty="0" smtClean="0">
                <a:solidFill>
                  <a:schemeClr val="accent6"/>
                </a:solidFill>
                <a:latin typeface="Trebuchet MS"/>
                <a:ea typeface="Trebuchet MS"/>
                <a:cs typeface="Trebuchet MS"/>
                <a:sym typeface="Trebuchet MS"/>
                <a:hlinkClick r:id="rId7"/>
              </a:rPr>
              <a:t> 1</a:t>
            </a:r>
            <a:endParaRPr lang="en-GB" sz="1800" b="0" i="0" u="sng" strike="noStrike" cap="none" dirty="0" smtClean="0">
              <a:solidFill>
                <a:schemeClr val="accent6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sng" strike="noStrike" cap="none" dirty="0" err="1" smtClean="0">
                <a:solidFill>
                  <a:srgbClr val="00B0F0"/>
                </a:solidFill>
                <a:latin typeface="Trebuchet MS"/>
                <a:ea typeface="Trebuchet MS"/>
                <a:cs typeface="Trebuchet MS"/>
                <a:sym typeface="Trebuchet MS"/>
                <a:hlinkClick r:id="rId8"/>
              </a:rPr>
              <a:t>Ddefnyddiol</a:t>
            </a:r>
            <a:r>
              <a:rPr lang="en-GB" sz="1800" b="0" i="0" u="sng" strike="noStrike" cap="none" dirty="0" smtClean="0">
                <a:solidFill>
                  <a:srgbClr val="00B0F0"/>
                </a:solidFill>
                <a:latin typeface="Trebuchet MS"/>
                <a:ea typeface="Trebuchet MS"/>
                <a:cs typeface="Trebuchet MS"/>
                <a:sym typeface="Trebuchet MS"/>
                <a:hlinkClick r:id="rId8"/>
              </a:rPr>
              <a:t> 2</a:t>
            </a:r>
            <a:endParaRPr lang="en-GB" sz="1800" b="0" i="0" u="sng" strike="noStrike" cap="none" dirty="0" smtClean="0">
              <a:solidFill>
                <a:srgbClr val="00B0F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4" name="Google Shape;174;p6"/>
          <p:cNvSpPr txBox="1"/>
          <p:nvPr/>
        </p:nvSpPr>
        <p:spPr>
          <a:xfrm>
            <a:off x="392718" y="0"/>
            <a:ext cx="2402733" cy="369332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accent6"/>
                </a:solidFill>
                <a:latin typeface="Trebuchet MS"/>
                <a:ea typeface="Trebuchet MS"/>
                <a:cs typeface="Trebuchet MS"/>
                <a:sym typeface="Trebuchet MS"/>
              </a:rPr>
              <a:t>Ffocws: Chwaraeon</a:t>
            </a:r>
            <a:endParaRPr sz="1800" b="0" i="0" u="none" strike="noStrike" cap="none">
              <a:solidFill>
                <a:schemeClr val="accent6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7" descr="Red Bicycle Design - Free Clip Art | Bike silhouette, Red bicycles, Bicycl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51" y="4223658"/>
            <a:ext cx="4111453" cy="2653756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7"/>
          <p:cNvSpPr/>
          <p:nvPr/>
        </p:nvSpPr>
        <p:spPr>
          <a:xfrm>
            <a:off x="3169923" y="1249930"/>
            <a:ext cx="4798423" cy="5544595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1905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85737" marR="0" lvl="0" indent="-17143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81" name="Google Shape;181;p7"/>
          <p:cNvPicPr preferRelativeResize="0"/>
          <p:nvPr/>
        </p:nvPicPr>
        <p:blipFill rotWithShape="1">
          <a:blip r:embed="rId4">
            <a:alphaModFix/>
          </a:blip>
          <a:srcRect b="4294"/>
          <a:stretch/>
        </p:blipFill>
        <p:spPr>
          <a:xfrm rot="1971648">
            <a:off x="1478690" y="205043"/>
            <a:ext cx="1192855" cy="13340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7" descr="Image result for tafod tawe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782361" y="345843"/>
            <a:ext cx="899139" cy="899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7" descr="Image result for seren a sbarc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r="48048"/>
          <a:stretch/>
        </p:blipFill>
        <p:spPr>
          <a:xfrm>
            <a:off x="-41525" y="2735293"/>
            <a:ext cx="2163804" cy="4122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7" descr="Image result for seren a sbarc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l="52537"/>
          <a:stretch/>
        </p:blipFill>
        <p:spPr>
          <a:xfrm>
            <a:off x="10041749" y="2360024"/>
            <a:ext cx="2150251" cy="4484333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7"/>
          <p:cNvSpPr txBox="1"/>
          <p:nvPr/>
        </p:nvSpPr>
        <p:spPr>
          <a:xfrm>
            <a:off x="2468145" y="266012"/>
            <a:ext cx="6408712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>
                <a:solidFill>
                  <a:srgbClr val="7030A0"/>
                </a:solidFill>
                <a:latin typeface="Ribeye"/>
                <a:ea typeface="Ribeye"/>
                <a:cs typeface="Ribeye"/>
                <a:sym typeface="Ribeye"/>
              </a:rPr>
              <a:t>Chwaraeon y Mis: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7" descr="soccer ball clip art - Free Large Images | Soccer ball, Free clip art,  Soccer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952155" y="2696504"/>
            <a:ext cx="1031980" cy="998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7" descr="Gilbert Rugby Ball Clipart Uploaded By The Best User - Rugby Ball Png ,  Transparent Cartoon, Free Cliparts &amp; Silhouettes - NetClipart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019673" y="1617099"/>
            <a:ext cx="718353" cy="748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7" descr="Free Netball Cliparts, Download Free Clip Art, Free Clip Art on Clipart  Library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flipH="1">
            <a:off x="8397542" y="410222"/>
            <a:ext cx="1422383" cy="14585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7" descr="Clip Art: Ice Hockey Puck B&amp;W 3 I abcteach.com | abcteach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8037453" y="6177685"/>
            <a:ext cx="928896" cy="699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7" descr="cricket bat vector illustration - Download Free Vectors, Clipart Graphics &amp;  Vector Art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7468652" y="5599888"/>
            <a:ext cx="928891" cy="1194637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7"/>
          <p:cNvSpPr txBox="1"/>
          <p:nvPr/>
        </p:nvSpPr>
        <p:spPr>
          <a:xfrm>
            <a:off x="3352307" y="3653208"/>
            <a:ext cx="4275910" cy="2800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800"/>
            </a:pPr>
            <a:r>
              <a:rPr lang="en-GB" sz="1600" dirty="0">
                <a:latin typeface="Trebuchet MS" panose="020B0603020202020204" pitchFamily="34" charset="0"/>
              </a:rPr>
              <a:t>Jamie Donaldson </a:t>
            </a:r>
            <a:r>
              <a:rPr lang="en-GB" sz="1600" dirty="0" err="1">
                <a:latin typeface="Trebuchet MS" panose="020B0603020202020204" pitchFamily="34" charset="0"/>
              </a:rPr>
              <a:t>oedd</a:t>
            </a:r>
            <a:r>
              <a:rPr lang="en-GB" sz="1600" dirty="0">
                <a:latin typeface="Trebuchet MS" panose="020B0603020202020204" pitchFamily="34" charset="0"/>
              </a:rPr>
              <a:t> y </a:t>
            </a:r>
            <a:r>
              <a:rPr lang="en-GB" sz="1600" dirty="0" err="1">
                <a:latin typeface="Trebuchet MS" panose="020B0603020202020204" pitchFamily="34" charset="0"/>
              </a:rPr>
              <a:t>Cymro</a:t>
            </a:r>
            <a:r>
              <a:rPr lang="en-GB" sz="1600" dirty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diwethaf</a:t>
            </a:r>
            <a:r>
              <a:rPr lang="en-GB" sz="1600" dirty="0">
                <a:latin typeface="Trebuchet MS" panose="020B0603020202020204" pitchFamily="34" charset="0"/>
              </a:rPr>
              <a:t> i </a:t>
            </a:r>
            <a:r>
              <a:rPr lang="en-GB" sz="1600" dirty="0" err="1">
                <a:latin typeface="Trebuchet MS" panose="020B0603020202020204" pitchFamily="34" charset="0"/>
              </a:rPr>
              <a:t>gynrychioli</a:t>
            </a:r>
            <a:r>
              <a:rPr lang="en-GB" sz="1600" dirty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Ewrop</a:t>
            </a:r>
            <a:r>
              <a:rPr lang="en-GB" sz="1600" dirty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yng</a:t>
            </a:r>
            <a:r>
              <a:rPr lang="en-GB" sz="1600" dirty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Nghwpan</a:t>
            </a:r>
            <a:r>
              <a:rPr lang="en-GB" sz="1600" dirty="0">
                <a:latin typeface="Trebuchet MS" panose="020B0603020202020204" pitchFamily="34" charset="0"/>
              </a:rPr>
              <a:t> Ryder yn </a:t>
            </a:r>
            <a:r>
              <a:rPr lang="en-GB" sz="1600" dirty="0" err="1">
                <a:latin typeface="Trebuchet MS" panose="020B0603020202020204" pitchFamily="34" charset="0"/>
              </a:rPr>
              <a:t>ôl</a:t>
            </a:r>
            <a:r>
              <a:rPr lang="en-GB" sz="1600" dirty="0">
                <a:latin typeface="Trebuchet MS" panose="020B0603020202020204" pitchFamily="34" charset="0"/>
              </a:rPr>
              <a:t> yn </a:t>
            </a:r>
            <a:r>
              <a:rPr lang="en-GB" sz="1600" dirty="0" smtClean="0">
                <a:latin typeface="Trebuchet MS" panose="020B0603020202020204" pitchFamily="34" charset="0"/>
              </a:rPr>
              <a:t>2014. </a:t>
            </a:r>
            <a:r>
              <a:rPr lang="en-GB" sz="1600" dirty="0" err="1" smtClean="0">
                <a:latin typeface="Trebuchet MS" panose="020B0603020202020204" pitchFamily="34" charset="0"/>
              </a:rPr>
              <a:t>Ond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mae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Golff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Cymru</a:t>
            </a:r>
            <a:r>
              <a:rPr lang="en-GB" sz="1600" dirty="0" smtClean="0">
                <a:latin typeface="Trebuchet MS" panose="020B0603020202020204" pitchFamily="34" charset="0"/>
              </a:rPr>
              <a:t> yn </a:t>
            </a:r>
            <a:r>
              <a:rPr lang="en-GB" sz="1600" dirty="0" err="1" smtClean="0">
                <a:latin typeface="Trebuchet MS" panose="020B0603020202020204" pitchFamily="34" charset="0"/>
              </a:rPr>
              <a:t>gobeithio’n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fawr</a:t>
            </a:r>
            <a:r>
              <a:rPr lang="en-GB" sz="1600" dirty="0" smtClean="0">
                <a:latin typeface="Trebuchet MS" panose="020B0603020202020204" pitchFamily="34" charset="0"/>
              </a:rPr>
              <a:t> bod </a:t>
            </a:r>
            <a:r>
              <a:rPr lang="en-GB" sz="1600" dirty="0" err="1">
                <a:latin typeface="Trebuchet MS" panose="020B0603020202020204" pitchFamily="34" charset="0"/>
              </a:rPr>
              <a:t>seren</a:t>
            </a:r>
            <a:r>
              <a:rPr lang="en-GB" sz="1600" dirty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golffio</a:t>
            </a:r>
            <a:r>
              <a:rPr lang="en-GB" sz="1600" dirty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nesaf</a:t>
            </a:r>
            <a:r>
              <a:rPr lang="en-GB" sz="1600" dirty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Cymru</a:t>
            </a:r>
            <a:r>
              <a:rPr lang="en-GB" sz="1600" dirty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rownd</a:t>
            </a:r>
            <a:r>
              <a:rPr lang="en-GB" sz="1600" dirty="0">
                <a:latin typeface="Trebuchet MS" panose="020B0603020202020204" pitchFamily="34" charset="0"/>
              </a:rPr>
              <a:t> y </a:t>
            </a:r>
            <a:r>
              <a:rPr lang="en-GB" sz="1600" dirty="0" err="1">
                <a:latin typeface="Trebuchet MS" panose="020B0603020202020204" pitchFamily="34" charset="0"/>
              </a:rPr>
              <a:t>gornel</a:t>
            </a:r>
            <a:r>
              <a:rPr lang="en-GB" sz="1600" dirty="0">
                <a:latin typeface="Trebuchet MS" panose="020B0603020202020204" pitchFamily="34" charset="0"/>
              </a:rPr>
              <a:t>. </a:t>
            </a:r>
            <a:r>
              <a:rPr lang="en-GB" sz="1600" dirty="0" err="1" smtClean="0">
                <a:latin typeface="Trebuchet MS" panose="020B0603020202020204" pitchFamily="34" charset="0"/>
              </a:rPr>
              <a:t>Er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mwyn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llwyddo</a:t>
            </a:r>
            <a:r>
              <a:rPr lang="en-GB" sz="1600" dirty="0" smtClean="0">
                <a:latin typeface="Trebuchet MS" panose="020B0603020202020204" pitchFamily="34" charset="0"/>
              </a:rPr>
              <a:t>, </a:t>
            </a:r>
            <a:r>
              <a:rPr lang="en-GB" sz="1600" dirty="0" err="1" smtClean="0">
                <a:latin typeface="Trebuchet MS" panose="020B0603020202020204" pitchFamily="34" charset="0"/>
              </a:rPr>
              <a:t>maent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wedi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agor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academi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gêm</a:t>
            </a:r>
            <a:r>
              <a:rPr lang="en-GB" sz="1600" dirty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fer</a:t>
            </a:r>
            <a:r>
              <a:rPr lang="en-GB" sz="1600" dirty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yng</a:t>
            </a:r>
            <a:r>
              <a:rPr lang="en-GB" sz="1600" dirty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  <a:hlinkClick r:id="rId14"/>
              </a:rPr>
              <a:t>Nghlwb</a:t>
            </a:r>
            <a:r>
              <a:rPr lang="en-GB" sz="1600" dirty="0">
                <a:latin typeface="Trebuchet MS" panose="020B0603020202020204" pitchFamily="34" charset="0"/>
                <a:hlinkClick r:id="rId14"/>
              </a:rPr>
              <a:t> </a:t>
            </a:r>
            <a:r>
              <a:rPr lang="en-GB" sz="1600" dirty="0" err="1">
                <a:latin typeface="Trebuchet MS" panose="020B0603020202020204" pitchFamily="34" charset="0"/>
                <a:hlinkClick r:id="rId14"/>
              </a:rPr>
              <a:t>Golff</a:t>
            </a:r>
            <a:r>
              <a:rPr lang="en-GB" sz="1600" dirty="0">
                <a:latin typeface="Trebuchet MS" panose="020B0603020202020204" pitchFamily="34" charset="0"/>
                <a:hlinkClick r:id="rId14"/>
              </a:rPr>
              <a:t> </a:t>
            </a:r>
            <a:r>
              <a:rPr lang="en-GB" sz="1600" dirty="0" err="1">
                <a:latin typeface="Trebuchet MS" panose="020B0603020202020204" pitchFamily="34" charset="0"/>
                <a:hlinkClick r:id="rId14"/>
              </a:rPr>
              <a:t>Parc</a:t>
            </a:r>
            <a:r>
              <a:rPr lang="en-GB" sz="1600" dirty="0">
                <a:latin typeface="Trebuchet MS" panose="020B0603020202020204" pitchFamily="34" charset="0"/>
                <a:hlinkClick r:id="rId14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yng</a:t>
            </a:r>
            <a:r>
              <a:rPr lang="en-GB" sz="1600" dirty="0">
                <a:latin typeface="Trebuchet MS" panose="020B0603020202020204" pitchFamily="34" charset="0"/>
              </a:rPr>
              <a:t> </a:t>
            </a:r>
            <a:r>
              <a:rPr lang="en-GB" sz="1600" dirty="0" err="1">
                <a:latin typeface="Trebuchet MS" panose="020B0603020202020204" pitchFamily="34" charset="0"/>
              </a:rPr>
              <a:t>Nghasnewydd</a:t>
            </a:r>
            <a:r>
              <a:rPr lang="en-GB" sz="1600" dirty="0" smtClean="0">
                <a:latin typeface="Trebuchet MS" panose="020B0603020202020204" pitchFamily="34" charset="0"/>
              </a:rPr>
              <a:t>. </a:t>
            </a:r>
            <a:r>
              <a:rPr lang="en-GB" sz="1600" dirty="0" err="1" smtClean="0">
                <a:latin typeface="Trebuchet MS" panose="020B0603020202020204" pitchFamily="34" charset="0"/>
              </a:rPr>
              <a:t>Eich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tasg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yw</a:t>
            </a:r>
            <a:r>
              <a:rPr lang="en-GB" sz="1600" dirty="0" smtClean="0">
                <a:latin typeface="Trebuchet MS" panose="020B0603020202020204" pitchFamily="34" charset="0"/>
              </a:rPr>
              <a:t> i </a:t>
            </a:r>
            <a:r>
              <a:rPr lang="en-GB" sz="1600" dirty="0" err="1" smtClean="0">
                <a:latin typeface="Trebuchet MS" panose="020B0603020202020204" pitchFamily="34" charset="0"/>
              </a:rPr>
              <a:t>greu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hysbyseb</a:t>
            </a:r>
            <a:r>
              <a:rPr lang="en-GB" sz="1600" dirty="0" smtClean="0">
                <a:latin typeface="Trebuchet MS" panose="020B0603020202020204" pitchFamily="34" charset="0"/>
              </a:rPr>
              <a:t> i </a:t>
            </a:r>
            <a:r>
              <a:rPr lang="en-GB" sz="1600" dirty="0" err="1" smtClean="0">
                <a:latin typeface="Trebuchet MS" panose="020B0603020202020204" pitchFamily="34" charset="0"/>
              </a:rPr>
              <a:t>blant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ledled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Cymru</a:t>
            </a:r>
            <a:r>
              <a:rPr lang="en-GB" sz="1600" dirty="0" smtClean="0">
                <a:latin typeface="Trebuchet MS" panose="020B0603020202020204" pitchFamily="34" charset="0"/>
              </a:rPr>
              <a:t> i </a:t>
            </a:r>
            <a:r>
              <a:rPr lang="en-GB" sz="1600" dirty="0" err="1" smtClean="0">
                <a:latin typeface="Trebuchet MS" panose="020B0603020202020204" pitchFamily="34" charset="0"/>
              </a:rPr>
              <a:t>fynd</a:t>
            </a:r>
            <a:r>
              <a:rPr lang="en-GB" sz="1600" dirty="0" smtClean="0">
                <a:latin typeface="Trebuchet MS" panose="020B0603020202020204" pitchFamily="34" charset="0"/>
              </a:rPr>
              <a:t> i </a:t>
            </a:r>
            <a:r>
              <a:rPr lang="en-GB" sz="1600" dirty="0" err="1" smtClean="0">
                <a:latin typeface="Trebuchet MS" panose="020B0603020202020204" pitchFamily="34" charset="0"/>
              </a:rPr>
              <a:t>ddefnyddio’r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cyfleusterau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newydd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yma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fel</a:t>
            </a:r>
            <a:r>
              <a:rPr lang="en-GB" sz="1600" dirty="0" smtClean="0">
                <a:latin typeface="Trebuchet MS" panose="020B0603020202020204" pitchFamily="34" charset="0"/>
              </a:rPr>
              <a:t> bod </a:t>
            </a:r>
            <a:r>
              <a:rPr lang="en-GB" sz="1600" dirty="0" err="1" smtClean="0">
                <a:latin typeface="Trebuchet MS" panose="020B0603020202020204" pitchFamily="34" charset="0"/>
              </a:rPr>
              <a:t>seren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golffio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nesaf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Cymru</a:t>
            </a:r>
            <a:r>
              <a:rPr lang="en-GB" sz="1600" dirty="0" smtClean="0">
                <a:latin typeface="Trebuchet MS" panose="020B0603020202020204" pitchFamily="34" charset="0"/>
              </a:rPr>
              <a:t> yn </a:t>
            </a:r>
            <a:r>
              <a:rPr lang="en-GB" sz="1600" dirty="0" err="1" smtClean="0">
                <a:latin typeface="Trebuchet MS" panose="020B0603020202020204" pitchFamily="34" charset="0"/>
              </a:rPr>
              <a:t>cyrraedd</a:t>
            </a:r>
            <a:r>
              <a:rPr lang="en-GB" sz="1600" dirty="0" smtClean="0">
                <a:latin typeface="Trebuchet MS" panose="020B0603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</a:rPr>
              <a:t>t</a:t>
            </a:r>
            <a:r>
              <a:rPr lang="en-GB" sz="1600" dirty="0" err="1" smtClean="0">
                <a:latin typeface="Trebuchet MS" panose="020B0603020202020204" pitchFamily="34" charset="0"/>
                <a:cs typeface="Arial" panose="020B0604020202020204" pitchFamily="34" charset="0"/>
              </a:rPr>
              <a:t>îm</a:t>
            </a:r>
            <a:r>
              <a:rPr lang="en-GB" sz="1600" dirty="0" smtClean="0">
                <a:latin typeface="Trebuchet MS" panose="020B0603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  <a:cs typeface="Arial" panose="020B0604020202020204" pitchFamily="34" charset="0"/>
              </a:rPr>
              <a:t>Ewrop</a:t>
            </a:r>
            <a:r>
              <a:rPr lang="en-GB" sz="1600" dirty="0" smtClean="0">
                <a:latin typeface="Trebuchet MS" panose="020B0603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  <a:cs typeface="Arial" panose="020B0604020202020204" pitchFamily="34" charset="0"/>
              </a:rPr>
              <a:t>yng</a:t>
            </a:r>
            <a:r>
              <a:rPr lang="en-GB" sz="1600" dirty="0" smtClean="0">
                <a:latin typeface="Trebuchet MS" panose="020B0603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 smtClean="0">
                <a:latin typeface="Trebuchet MS" panose="020B0603020202020204" pitchFamily="34" charset="0"/>
                <a:cs typeface="Arial" panose="020B0604020202020204" pitchFamily="34" charset="0"/>
              </a:rPr>
              <a:t>Nghwpan</a:t>
            </a:r>
            <a:r>
              <a:rPr lang="en-GB" sz="1600" dirty="0" smtClean="0">
                <a:latin typeface="Trebuchet MS" panose="020B0603020202020204" pitchFamily="34" charset="0"/>
                <a:cs typeface="Arial" panose="020B0604020202020204" pitchFamily="34" charset="0"/>
              </a:rPr>
              <a:t> Ryder.</a:t>
            </a:r>
            <a:r>
              <a:rPr lang="en-GB" sz="1600" dirty="0">
                <a:latin typeface="Trebuchet MS" panose="020B0603020202020204" pitchFamily="34" charset="0"/>
              </a:rPr>
              <a:t> </a:t>
            </a:r>
            <a:r>
              <a:rPr lang="en-GB" dirty="0"/>
              <a:t>      </a:t>
            </a:r>
            <a:endParaRPr sz="1400" b="0" i="0" u="none" strike="noStrike" cap="none" dirty="0">
              <a:solidFill>
                <a:srgbClr val="000000"/>
              </a:solidFill>
              <a:latin typeface="Trebuchet MS" panose="020B0603020202020204" pitchFamily="34" charset="0"/>
              <a:ea typeface="Trebuchet MS"/>
              <a:cs typeface="Trebuchet MS"/>
              <a:sym typeface="Trebuchet MS"/>
            </a:endParaRPr>
          </a:p>
        </p:txBody>
      </p:sp>
      <p:sp>
        <p:nvSpPr>
          <p:cNvPr id="193" name="Google Shape;193;p7"/>
          <p:cNvSpPr txBox="1"/>
          <p:nvPr/>
        </p:nvSpPr>
        <p:spPr>
          <a:xfrm>
            <a:off x="2364778" y="2768836"/>
            <a:ext cx="6408712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 dirty="0" err="1" smtClean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Golff</a:t>
            </a:r>
            <a:endParaRPr sz="4800" b="1" i="0" u="none" strike="noStrike" cap="none" dirty="0">
              <a:solidFill>
                <a:schemeClr val="accent1"/>
              </a:solidFill>
              <a:latin typeface="Ribeye"/>
              <a:ea typeface="Ribeye"/>
              <a:cs typeface="Ribeye"/>
              <a:sym typeface="Ribeye"/>
            </a:endParaRPr>
          </a:p>
        </p:txBody>
      </p:sp>
      <p:sp>
        <p:nvSpPr>
          <p:cNvPr id="194" name="Google Shape;194;p7" descr="Taekwondo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052" name="Picture 4" descr="Wales Golf COVID-19 - WalesGolf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232" y="1622372"/>
            <a:ext cx="4245985" cy="1093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6" name="Google Shape;186;p7" descr="File:Mistar Urdd .png - Wikipedia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7301345" y="2212051"/>
            <a:ext cx="2740405" cy="35261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30" descr="Red Bicycle Design - Free Clip Art | Bike silhouette, Red bicycles, Bicycl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51" y="4223658"/>
            <a:ext cx="4111453" cy="2653756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30"/>
          <p:cNvSpPr/>
          <p:nvPr/>
        </p:nvSpPr>
        <p:spPr>
          <a:xfrm>
            <a:off x="3169923" y="1249930"/>
            <a:ext cx="4798423" cy="5544595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1905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85737" marR="0" lvl="0" indent="-17143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02" name="Google Shape;202;p30"/>
          <p:cNvPicPr preferRelativeResize="0"/>
          <p:nvPr/>
        </p:nvPicPr>
        <p:blipFill rotWithShape="1">
          <a:blip r:embed="rId4">
            <a:alphaModFix/>
          </a:blip>
          <a:srcRect b="4294"/>
          <a:stretch/>
        </p:blipFill>
        <p:spPr>
          <a:xfrm rot="1971648">
            <a:off x="1478690" y="205043"/>
            <a:ext cx="1192855" cy="13340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30" descr="Image result for tafod tawe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782361" y="345843"/>
            <a:ext cx="899139" cy="899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30" descr="Image result for seren a sbarc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r="48048"/>
          <a:stretch/>
        </p:blipFill>
        <p:spPr>
          <a:xfrm>
            <a:off x="-41525" y="2735293"/>
            <a:ext cx="2163804" cy="4122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30" descr="Image result for seren a sbarc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l="52537"/>
          <a:stretch/>
        </p:blipFill>
        <p:spPr>
          <a:xfrm>
            <a:off x="10041749" y="2360024"/>
            <a:ext cx="2150251" cy="4484333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30"/>
          <p:cNvSpPr txBox="1"/>
          <p:nvPr/>
        </p:nvSpPr>
        <p:spPr>
          <a:xfrm>
            <a:off x="2468145" y="266012"/>
            <a:ext cx="6408712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>
                <a:solidFill>
                  <a:srgbClr val="7030A0"/>
                </a:solidFill>
                <a:latin typeface="Ribeye"/>
                <a:ea typeface="Ribeye"/>
                <a:cs typeface="Ribeye"/>
                <a:sym typeface="Ribeye"/>
              </a:rPr>
              <a:t>Chwaraeon y Mis: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7" name="Google Shape;207;p30" descr="File:Mistar Urdd .png - Wikipedia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962053" y="1840949"/>
            <a:ext cx="3079697" cy="3897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30" descr="soccer ball clip art - Free Large Images | Soccer ball, Free clip art,  Soccer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952155" y="2696504"/>
            <a:ext cx="1031980" cy="998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30" descr="Gilbert Rugby Ball Clipart Uploaded By The Best User - Rugby Ball Png ,  Transparent Cartoon, Free Cliparts &amp; Silhouettes - NetClipart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019673" y="1617099"/>
            <a:ext cx="718353" cy="748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30" descr="Free Netball Cliparts, Download Free Clip Art, Free Clip Art on Clipart  Library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flipH="1">
            <a:off x="8397542" y="410222"/>
            <a:ext cx="1422383" cy="14585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30" descr="Clip Art: Ice Hockey Puck B&amp;W 3 I abcteach.com | abcteach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8037453" y="6177685"/>
            <a:ext cx="928896" cy="699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30" descr="cricket bat vector illustration - Download Free Vectors, Clipart Graphics &amp;  Vector Art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7468652" y="5599888"/>
            <a:ext cx="928891" cy="1194637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30"/>
          <p:cNvSpPr txBox="1"/>
          <p:nvPr/>
        </p:nvSpPr>
        <p:spPr>
          <a:xfrm>
            <a:off x="3216012" y="4083368"/>
            <a:ext cx="4412698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2. ‘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Gorau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Chwarae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,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Cyd-chwarae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’.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Ewch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ati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i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ddylunio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baner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swyddogol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ar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gyfer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tîm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pêl-dreod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Cymru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sy’n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cynnwys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geiriau’r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arwyddair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. Beth am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ddewis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y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cynllun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gorau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er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mwyn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ei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osod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mewn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ardal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o’r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ysgol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?</a:t>
            </a:r>
            <a:endParaRPr sz="1400" b="0" i="0" u="none" strike="noStrike" cap="none" dirty="0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14" name="Google Shape;214;p30"/>
          <p:cNvSpPr txBox="1"/>
          <p:nvPr/>
        </p:nvSpPr>
        <p:spPr>
          <a:xfrm>
            <a:off x="2268413" y="3491366"/>
            <a:ext cx="6408712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Pel-droed</a:t>
            </a:r>
            <a:endParaRPr sz="4800" b="1" i="0" u="none" strike="noStrike" cap="none">
              <a:solidFill>
                <a:schemeClr val="accent1"/>
              </a:solidFill>
              <a:latin typeface="Ribeye"/>
              <a:ea typeface="Ribeye"/>
              <a:cs typeface="Ribeye"/>
              <a:sym typeface="Ribeye"/>
            </a:endParaRPr>
          </a:p>
        </p:txBody>
      </p:sp>
      <p:sp>
        <p:nvSpPr>
          <p:cNvPr id="215" name="Google Shape;215;p30" descr="Taekwondo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16" name="Google Shape;216;p30" descr="Football Association of Wales unveils simplified dragon as new visual  identity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4270027" y="1325397"/>
            <a:ext cx="2304668" cy="23046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8" descr="181,000 BEST Quiz IMAGES, STOCK PHOTOS &amp;amp; VECTORS | Adobe Stock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" y="-404948"/>
            <a:ext cx="11510682" cy="727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8" descr="http://resources.hwb.wales.g ov.uk/VTC/2012- 13/20032013/you-and-  me/cym/farcio- graffeg/index.html . Seren and Sbarc are Welsh"/>
          <p:cNvPicPr preferRelativeResize="0"/>
          <p:nvPr/>
        </p:nvPicPr>
        <p:blipFill rotWithShape="1">
          <a:blip r:embed="rId4">
            <a:alphaModFix/>
          </a:blip>
          <a:srcRect l="43209"/>
          <a:stretch/>
        </p:blipFill>
        <p:spPr>
          <a:xfrm>
            <a:off x="8080995" y="3974880"/>
            <a:ext cx="2063936" cy="2389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8" descr="http://resources.hwb.wales.g ov.uk/VTC/2012- 13/20032013/you-and-  me/cym/farcio- graffeg/index.html . Seren and Sbarc are Welsh"/>
          <p:cNvPicPr preferRelativeResize="0"/>
          <p:nvPr/>
        </p:nvPicPr>
        <p:blipFill rotWithShape="1">
          <a:blip r:embed="rId5">
            <a:alphaModFix/>
          </a:blip>
          <a:srcRect r="49779"/>
          <a:stretch/>
        </p:blipFill>
        <p:spPr>
          <a:xfrm>
            <a:off x="1325469" y="4055832"/>
            <a:ext cx="1848037" cy="2364579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8"/>
          <p:cNvSpPr txBox="1"/>
          <p:nvPr/>
        </p:nvSpPr>
        <p:spPr>
          <a:xfrm>
            <a:off x="1345611" y="410474"/>
            <a:ext cx="8819462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 dirty="0" err="1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Cwis</a:t>
            </a:r>
            <a:r>
              <a:rPr lang="en-GB" sz="4800" b="1" i="0" u="none" strike="noStrike" cap="none" dirty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 yr </a:t>
            </a:r>
            <a:r>
              <a:rPr lang="en-GB" sz="4800" b="1" i="0" u="none" strike="noStrike" cap="none" dirty="0" err="1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Wythnos</a:t>
            </a:r>
            <a:r>
              <a:rPr lang="en-GB" sz="4800" b="1" i="0" u="none" strike="noStrike" cap="none" dirty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: </a:t>
            </a:r>
            <a:r>
              <a:rPr lang="en-GB" sz="4800" b="1" dirty="0" smtClean="0">
                <a:solidFill>
                  <a:schemeClr val="accent4"/>
                </a:solidFill>
                <a:latin typeface="Ribeye"/>
                <a:ea typeface="Ribeye"/>
                <a:cs typeface="Ribeye"/>
                <a:sym typeface="Ribeye"/>
              </a:rPr>
              <a:t>13</a:t>
            </a:r>
            <a:r>
              <a:rPr lang="en-GB" sz="4800" b="1" i="0" u="none" strike="noStrike" cap="none" dirty="0" smtClean="0">
                <a:solidFill>
                  <a:schemeClr val="accent4"/>
                </a:solidFill>
                <a:latin typeface="Ribeye"/>
                <a:ea typeface="Ribeye"/>
                <a:cs typeface="Ribeye"/>
                <a:sym typeface="Ribeye"/>
              </a:rPr>
              <a:t>.11.2023</a:t>
            </a:r>
            <a:endParaRPr sz="4800" b="1" i="0" u="none" strike="noStrike" cap="none" dirty="0">
              <a:solidFill>
                <a:schemeClr val="accent4"/>
              </a:solidFill>
              <a:latin typeface="Ribeye"/>
              <a:ea typeface="Ribeye"/>
              <a:cs typeface="Ribeye"/>
              <a:sym typeface="Ribeye"/>
            </a:endParaRPr>
          </a:p>
        </p:txBody>
      </p:sp>
      <p:sp>
        <p:nvSpPr>
          <p:cNvPr id="225" name="Google Shape;225;p8"/>
          <p:cNvSpPr/>
          <p:nvPr/>
        </p:nvSpPr>
        <p:spPr>
          <a:xfrm>
            <a:off x="3173506" y="1871179"/>
            <a:ext cx="4935070" cy="1127515"/>
          </a:xfrm>
          <a:prstGeom prst="roundRect">
            <a:avLst>
              <a:gd name="adj" fmla="val 16667"/>
            </a:avLst>
          </a:prstGeom>
          <a:solidFill>
            <a:srgbClr val="C9F0FE"/>
          </a:solidFill>
          <a:ln w="190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1.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Enwch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 rai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o’r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actorion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sy’n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ymddangos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ar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raglen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Mabinogi-ogi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.</a:t>
            </a:r>
            <a:endParaRPr sz="1800" b="0" i="0" u="none" strike="noStrike" cap="none" dirty="0">
              <a:solidFill>
                <a:srgbClr val="BF00B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6" name="Google Shape;226;p8"/>
          <p:cNvSpPr/>
          <p:nvPr/>
        </p:nvSpPr>
        <p:spPr>
          <a:xfrm>
            <a:off x="3145925" y="3244100"/>
            <a:ext cx="4935070" cy="1127515"/>
          </a:xfrm>
          <a:prstGeom prst="roundRect">
            <a:avLst>
              <a:gd name="adj" fmla="val 16667"/>
            </a:avLst>
          </a:prstGeom>
          <a:solidFill>
            <a:srgbClr val="C9F0FE"/>
          </a:solidFill>
          <a:ln w="190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2.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Gwyliwch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a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gwrandewch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ar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g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ân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Nia Ben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Aur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. Beth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yw’r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linell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sy’n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dilyn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‘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Tywysog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hardd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…?’</a:t>
            </a:r>
            <a:endParaRPr sz="1800" b="0" i="0" u="none" strike="noStrike" cap="none" dirty="0">
              <a:solidFill>
                <a:srgbClr val="0084B4"/>
              </a:solidFill>
              <a:latin typeface="Trebuchet MS" panose="020B0603020202020204" pitchFamily="34" charset="0"/>
              <a:ea typeface="Trebuchet MS"/>
              <a:cs typeface="Trebuchet MS"/>
              <a:sym typeface="Trebuchet MS"/>
            </a:endParaRPr>
          </a:p>
        </p:txBody>
      </p:sp>
      <p:sp>
        <p:nvSpPr>
          <p:cNvPr id="227" name="Google Shape;227;p8"/>
          <p:cNvSpPr/>
          <p:nvPr/>
        </p:nvSpPr>
        <p:spPr>
          <a:xfrm>
            <a:off x="3173506" y="4708258"/>
            <a:ext cx="4935070" cy="1127515"/>
          </a:xfrm>
          <a:prstGeom prst="roundRect">
            <a:avLst>
              <a:gd name="adj" fmla="val 16667"/>
            </a:avLst>
          </a:prstGeom>
          <a:solidFill>
            <a:srgbClr val="C9F0FE"/>
          </a:solidFill>
          <a:ln w="190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3.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Ewch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ati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i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chwarae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g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Arial" panose="020B0604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êm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Arial" panose="020B0604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Arial" panose="020B0604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Mabinogi-ogi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Arial" panose="020B0604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.</a:t>
            </a:r>
            <a:endParaRPr sz="1800" b="0" i="0" u="none" strike="noStrike" cap="none" dirty="0">
              <a:solidFill>
                <a:srgbClr val="FD66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FFC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8" name="Google Shape;228;p8"/>
          <p:cNvSpPr txBox="1"/>
          <p:nvPr/>
        </p:nvSpPr>
        <p:spPr>
          <a:xfrm>
            <a:off x="4524935" y="5984580"/>
            <a:ext cx="2232212" cy="36933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sng" strike="noStrike" cap="none" dirty="0" err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  <a:hlinkClick r:id="rId6"/>
              </a:rPr>
              <a:t>Gwefan</a:t>
            </a:r>
            <a:r>
              <a:rPr lang="en-GB" sz="1800" b="0" i="0" u="sng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  <a:hlinkClick r:id="rId6"/>
              </a:rPr>
              <a:t> </a:t>
            </a:r>
            <a:r>
              <a:rPr lang="en-GB" sz="1800" b="0" i="0" u="sng" strike="noStrike" cap="none" dirty="0" err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  <a:hlinkClick r:id="rId6"/>
              </a:rPr>
              <a:t>Defnyddiol</a:t>
            </a:r>
            <a:endParaRPr sz="18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9" name="Google Shape;229;p8"/>
          <p:cNvSpPr txBox="1"/>
          <p:nvPr/>
        </p:nvSpPr>
        <p:spPr>
          <a:xfrm>
            <a:off x="392718" y="0"/>
            <a:ext cx="2402733" cy="369332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accent6"/>
                </a:solidFill>
                <a:latin typeface="Trebuchet MS"/>
                <a:ea typeface="Trebuchet MS"/>
                <a:cs typeface="Trebuchet MS"/>
                <a:sym typeface="Trebuchet MS"/>
              </a:rPr>
              <a:t>Ffocws: Teledu</a:t>
            </a:r>
            <a:endParaRPr sz="1800" b="0" i="0" u="none" strike="noStrike" cap="none">
              <a:solidFill>
                <a:schemeClr val="accent6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Google Shape;234;p9" descr="Harp Png Image - Clipart Cartoon Harp, Transparent Png , Transparent Png  Image - PNGitem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0489" y="1463176"/>
            <a:ext cx="2987520" cy="3578077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9"/>
          <p:cNvSpPr/>
          <p:nvPr/>
        </p:nvSpPr>
        <p:spPr>
          <a:xfrm>
            <a:off x="2843979" y="1249930"/>
            <a:ext cx="5438862" cy="5594427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1905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85737" marR="0" lvl="0" indent="-17143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36" name="Google Shape;236;p9"/>
          <p:cNvPicPr preferRelativeResize="0"/>
          <p:nvPr/>
        </p:nvPicPr>
        <p:blipFill rotWithShape="1">
          <a:blip r:embed="rId4">
            <a:alphaModFix/>
          </a:blip>
          <a:srcRect b="4294"/>
          <a:stretch/>
        </p:blipFill>
        <p:spPr>
          <a:xfrm rot="1971648">
            <a:off x="1478690" y="205043"/>
            <a:ext cx="1192855" cy="13340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9" descr="Image result for tafod tawe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782361" y="345843"/>
            <a:ext cx="899139" cy="899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9" descr="Image result for seren a sbarc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r="48048"/>
          <a:stretch/>
        </p:blipFill>
        <p:spPr>
          <a:xfrm>
            <a:off x="-41525" y="2735293"/>
            <a:ext cx="2163804" cy="4122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9" descr="Image result for seren a sbarc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l="52537"/>
          <a:stretch/>
        </p:blipFill>
        <p:spPr>
          <a:xfrm>
            <a:off x="10041749" y="2360024"/>
            <a:ext cx="2150251" cy="4484333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9"/>
          <p:cNvSpPr txBox="1"/>
          <p:nvPr/>
        </p:nvSpPr>
        <p:spPr>
          <a:xfrm>
            <a:off x="2468145" y="266012"/>
            <a:ext cx="6408712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>
                <a:solidFill>
                  <a:srgbClr val="7030A0"/>
                </a:solidFill>
                <a:latin typeface="Ribeye"/>
                <a:ea typeface="Ribeye"/>
                <a:cs typeface="Ribeye"/>
                <a:sym typeface="Ribeye"/>
              </a:rPr>
              <a:t>Digwyddiad y Mis: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1" name="Google Shape;241;p9" descr="Gilbert Rugby Ball Clipart Uploaded By The Best User - Rugby Ball Png ,  Transparent Cartoon, Free Cliparts &amp; Silhouettes - NetClipart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749557" y="870969"/>
            <a:ext cx="718353" cy="748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9" descr="Flower Clip Art Images, Stock Photos &amp; Vectors | Shutterstock"/>
          <p:cNvPicPr preferRelativeResize="0"/>
          <p:nvPr/>
        </p:nvPicPr>
        <p:blipFill rotWithShape="1">
          <a:blip r:embed="rId10">
            <a:alphaModFix/>
          </a:blip>
          <a:srcRect b="7279"/>
          <a:stretch/>
        </p:blipFill>
        <p:spPr>
          <a:xfrm>
            <a:off x="8004399" y="5842429"/>
            <a:ext cx="2208668" cy="1066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9" descr="Free to Use  Public Domain Sheep Clip Art 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flipH="1">
            <a:off x="1333384" y="5041253"/>
            <a:ext cx="2080359" cy="19651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9" descr="File:Mistar Urdd .png - Wikipedia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7612782" y="2011540"/>
            <a:ext cx="3079697" cy="3897268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9"/>
          <p:cNvSpPr txBox="1"/>
          <p:nvPr/>
        </p:nvSpPr>
        <p:spPr>
          <a:xfrm>
            <a:off x="3221117" y="4038705"/>
            <a:ext cx="5061724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200"/>
            </a:pPr>
            <a:r>
              <a:rPr lang="en-GB" dirty="0" err="1"/>
              <a:t>Bydd</a:t>
            </a:r>
            <a:r>
              <a:rPr lang="en-GB" dirty="0"/>
              <a:t> y </a:t>
            </a:r>
            <a:r>
              <a:rPr lang="en-GB" dirty="0" err="1"/>
              <a:t>ffair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chynnal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smtClean="0"/>
              <a:t>27-28 o </a:t>
            </a:r>
            <a:r>
              <a:rPr lang="en-GB" dirty="0" err="1"/>
              <a:t>Dachwedd</a:t>
            </a:r>
            <a:r>
              <a:rPr lang="en-GB" dirty="0"/>
              <a:t> </a:t>
            </a:r>
            <a:r>
              <a:rPr lang="en-GB" dirty="0" smtClean="0"/>
              <a:t>2023. </a:t>
            </a:r>
            <a:r>
              <a:rPr lang="en-GB" dirty="0" err="1"/>
              <a:t>Unwaith</a:t>
            </a:r>
            <a:r>
              <a:rPr lang="en-GB" dirty="0"/>
              <a:t> yn </a:t>
            </a:r>
            <a:r>
              <a:rPr lang="en-GB" dirty="0" err="1"/>
              <a:t>rhagor</a:t>
            </a:r>
            <a:r>
              <a:rPr lang="en-GB" dirty="0"/>
              <a:t>, </a:t>
            </a:r>
            <a:r>
              <a:rPr lang="en-GB" dirty="0" err="1"/>
              <a:t>bydd</a:t>
            </a:r>
            <a:r>
              <a:rPr lang="en-GB" dirty="0"/>
              <a:t> </a:t>
            </a:r>
            <a:r>
              <a:rPr lang="en-GB" dirty="0" err="1"/>
              <a:t>maes</a:t>
            </a:r>
            <a:r>
              <a:rPr lang="en-GB" dirty="0"/>
              <a:t> y </a:t>
            </a:r>
            <a:r>
              <a:rPr lang="en-GB" dirty="0" err="1"/>
              <a:t>sioe</a:t>
            </a:r>
            <a:r>
              <a:rPr lang="en-GB" dirty="0"/>
              <a:t> yn </a:t>
            </a:r>
            <a:r>
              <a:rPr lang="en-GB" dirty="0" err="1"/>
              <a:t>Llanelwedd</a:t>
            </a:r>
            <a:r>
              <a:rPr lang="en-GB" dirty="0"/>
              <a:t> yn </a:t>
            </a:r>
            <a:r>
              <a:rPr lang="en-GB" dirty="0" err="1"/>
              <a:t>llawn</a:t>
            </a:r>
            <a:r>
              <a:rPr lang="en-GB" dirty="0"/>
              <a:t> </a:t>
            </a:r>
            <a:r>
              <a:rPr lang="en-GB" dirty="0" err="1"/>
              <a:t>ymwelwyr</a:t>
            </a:r>
            <a:r>
              <a:rPr lang="en-GB" dirty="0"/>
              <a:t>, </a:t>
            </a:r>
            <a:r>
              <a:rPr lang="en-GB" dirty="0" err="1"/>
              <a:t>cystadlaethau</a:t>
            </a:r>
            <a:r>
              <a:rPr lang="en-GB" dirty="0"/>
              <a:t> a da </a:t>
            </a:r>
            <a:r>
              <a:rPr lang="en-GB" dirty="0" err="1" smtClean="0"/>
              <a:t>byw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. </a:t>
            </a:r>
          </a:p>
          <a:p>
            <a:pPr lvl="0">
              <a:buSzPts val="1200"/>
            </a:pP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Mae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trefnwyr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y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sioe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am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greu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pamffledi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i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hysbysu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pobl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am y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digwyddiad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.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Eich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tasg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yw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i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greu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pamffled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i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hyrwyddo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hlinkClick r:id="rId13"/>
              </a:rPr>
              <a:t>Sioe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hlinkClick r:id="rId13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hlinkClick r:id="rId13"/>
              </a:rPr>
              <a:t>Frenhinol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hlinkClick r:id="rId13"/>
              </a:rPr>
              <a:t> y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hlinkClick r:id="rId13"/>
              </a:rPr>
              <a:t>Gaeaf</a:t>
            </a:r>
            <a:r>
              <a:rPr lang="en-GB" sz="12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hlinkClick r:id="rId13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hlinkClick r:id="rId13"/>
              </a:rPr>
              <a:t>Cymru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.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Bydd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rhaid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i’w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bamffled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gynnwys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:</a:t>
            </a:r>
          </a:p>
          <a:p>
            <a:pPr marL="171450" lvl="0" indent="-171450">
              <a:buSzPts val="1200"/>
              <a:buFont typeface="Arial" panose="020B0604020202020204" pitchFamily="34" charset="0"/>
              <a:buChar char="•"/>
            </a:pP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Map 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o’r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ffair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aeaf</a:t>
            </a:r>
            <a:endParaRPr lang="en-GB" sz="1200" b="0" i="0" u="none" strike="noStrike" cap="none" dirty="0" smtClean="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171450" lvl="0" indent="-171450">
              <a:buSzPts val="1200"/>
              <a:buFont typeface="Arial" panose="020B0604020202020204" pitchFamily="34" charset="0"/>
              <a:buChar char="•"/>
            </a:pP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Gwybodaeth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am y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cyfleusterau</a:t>
            </a:r>
            <a:endParaRPr lang="en-GB" sz="1200" dirty="0" smtClean="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171450" lvl="0" indent="-171450">
              <a:buSzPts val="1200"/>
              <a:buFont typeface="Arial" panose="020B0604020202020204" pitchFamily="34" charset="0"/>
              <a:buChar char="•"/>
            </a:pP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Gwybodaeth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ar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sut</a:t>
            </a:r>
            <a:r>
              <a:rPr lang="en-GB" sz="12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i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gyrraedd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</a:p>
          <a:p>
            <a:pPr marL="171450" lvl="0" indent="-171450">
              <a:buSzPts val="1200"/>
              <a:buFont typeface="Arial" panose="020B0604020202020204" pitchFamily="34" charset="0"/>
              <a:buChar char="•"/>
            </a:pP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Gwybodaeth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am 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ble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i 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aros</a:t>
            </a:r>
            <a:endParaRPr lang="en-GB" sz="1200" b="0" i="0" u="none" strike="noStrike" cap="none" dirty="0" smtClean="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171450" lvl="0" indent="-171450">
              <a:buSzPts val="1200"/>
              <a:buFont typeface="Arial" panose="020B0604020202020204" pitchFamily="34" charset="0"/>
              <a:buChar char="•"/>
            </a:pP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Gwybodaeth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am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gost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y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tocynnau</a:t>
            </a:r>
            <a:endParaRPr lang="en-GB" sz="1200" dirty="0" smtClean="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lvl="0">
              <a:buSzPts val="1200"/>
            </a:pP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Unrhyw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wybodaeth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arall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(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e.e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. 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stondinau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masnach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yr </a:t>
            </a:r>
            <a:r>
              <a:rPr lang="en-GB" sz="1200" b="0" i="0" u="none" strike="noStrike" cap="none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wyl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)</a:t>
            </a:r>
          </a:p>
          <a:p>
            <a:pPr lvl="0">
              <a:buSzPts val="1200"/>
            </a:pP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Bydd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angen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i chi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ddiolch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i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noddwyr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y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sioe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ar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gefn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y </a:t>
            </a:r>
            <a:r>
              <a:rPr lang="en-GB" sz="1200" dirty="0" err="1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bamffled</a:t>
            </a:r>
            <a:r>
              <a:rPr lang="en-GB" sz="1200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. 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 sz="1400" b="0" i="0" u="none" strike="noStrike" cap="none" dirty="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46" name="Google Shape;246;p9" descr="Why the Cardiff Half Marathon shows the Welsh capital is the best city in  the UK - Will Hayward - Wales Online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328840" y="1379619"/>
            <a:ext cx="2373037" cy="1779778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9"/>
          <p:cNvSpPr txBox="1"/>
          <p:nvPr/>
        </p:nvSpPr>
        <p:spPr>
          <a:xfrm>
            <a:off x="2150777" y="2637689"/>
            <a:ext cx="6408712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 dirty="0" err="1" smtClean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Sioe</a:t>
            </a:r>
            <a:r>
              <a:rPr lang="en-GB" sz="4800" b="1" i="0" u="none" strike="noStrike" cap="none" dirty="0" smtClean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 </a:t>
            </a:r>
            <a:r>
              <a:rPr lang="en-GB" sz="4800" b="1" i="0" u="none" strike="noStrike" cap="none" dirty="0" err="1" smtClean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Frenhinol</a:t>
            </a:r>
            <a:r>
              <a:rPr lang="en-GB" sz="4800" b="1" i="0" u="none" strike="noStrike" cap="none" dirty="0" smtClean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 yr </a:t>
            </a:r>
            <a:r>
              <a:rPr lang="en-GB" sz="4800" b="1" i="0" u="none" strike="noStrike" cap="none" dirty="0" err="1" smtClean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Haf</a:t>
            </a:r>
            <a:r>
              <a:rPr lang="en-GB" sz="4800" b="1" i="0" u="none" strike="noStrike" cap="none" dirty="0" smtClean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/ </a:t>
            </a:r>
            <a:r>
              <a:rPr lang="en-GB" sz="4800" b="1" i="0" u="none" strike="noStrike" cap="none" dirty="0" err="1" smtClean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Gaeaf</a:t>
            </a:r>
            <a:r>
              <a:rPr lang="en-GB" sz="4800" b="1" i="0" u="none" strike="noStrike" cap="none" dirty="0" smtClean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 </a:t>
            </a:r>
            <a:r>
              <a:rPr lang="en-GB" sz="4800" b="1" i="0" u="none" strike="noStrike" cap="none" dirty="0" err="1" smtClean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Cymru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10" descr="181,000 BEST Quiz IMAGES, STOCK PHOTOS &amp;amp; VECTORS | Adobe Stock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" y="-404948"/>
            <a:ext cx="11510682" cy="727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10" descr="http://resources.hwb.wales.g ov.uk/VTC/2012- 13/20032013/you-and-  me/cym/farcio- graffeg/index.html . Seren and Sbarc are Welsh"/>
          <p:cNvPicPr preferRelativeResize="0"/>
          <p:nvPr/>
        </p:nvPicPr>
        <p:blipFill rotWithShape="1">
          <a:blip r:embed="rId4">
            <a:alphaModFix/>
          </a:blip>
          <a:srcRect l="43209"/>
          <a:stretch/>
        </p:blipFill>
        <p:spPr>
          <a:xfrm>
            <a:off x="8080995" y="3974880"/>
            <a:ext cx="2063936" cy="2389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10" descr="http://resources.hwb.wales.g ov.uk/VTC/2012- 13/20032013/you-and-  me/cym/farcio- graffeg/index.html . Seren and Sbarc are Welsh"/>
          <p:cNvPicPr preferRelativeResize="0"/>
          <p:nvPr/>
        </p:nvPicPr>
        <p:blipFill rotWithShape="1">
          <a:blip r:embed="rId5">
            <a:alphaModFix/>
          </a:blip>
          <a:srcRect r="49779"/>
          <a:stretch/>
        </p:blipFill>
        <p:spPr>
          <a:xfrm>
            <a:off x="1325469" y="4055832"/>
            <a:ext cx="1848037" cy="2364579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10"/>
          <p:cNvSpPr txBox="1"/>
          <p:nvPr/>
        </p:nvSpPr>
        <p:spPr>
          <a:xfrm>
            <a:off x="1345611" y="410474"/>
            <a:ext cx="8819462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 dirty="0" err="1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Cwis</a:t>
            </a:r>
            <a:r>
              <a:rPr lang="en-GB" sz="4800" b="1" i="0" u="none" strike="noStrike" cap="none" dirty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 yr </a:t>
            </a:r>
            <a:r>
              <a:rPr lang="en-GB" sz="4800" b="1" i="0" u="none" strike="noStrike" cap="none" dirty="0" err="1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Wythnos</a:t>
            </a:r>
            <a:r>
              <a:rPr lang="en-GB" sz="4800" b="1" i="0" u="none" strike="noStrike" cap="none" dirty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: </a:t>
            </a:r>
            <a:r>
              <a:rPr lang="en-GB" sz="4800" b="1" dirty="0" smtClean="0">
                <a:solidFill>
                  <a:schemeClr val="accent4"/>
                </a:solidFill>
                <a:latin typeface="Ribeye"/>
                <a:ea typeface="Ribeye"/>
                <a:cs typeface="Ribeye"/>
                <a:sym typeface="Ribeye"/>
              </a:rPr>
              <a:t>20</a:t>
            </a:r>
            <a:r>
              <a:rPr lang="en-GB" sz="4800" b="1" i="0" u="none" strike="noStrike" cap="none" dirty="0" smtClean="0">
                <a:solidFill>
                  <a:schemeClr val="accent4"/>
                </a:solidFill>
                <a:latin typeface="Ribeye"/>
                <a:ea typeface="Ribeye"/>
                <a:cs typeface="Ribeye"/>
                <a:sym typeface="Ribeye"/>
              </a:rPr>
              <a:t>.11.2023</a:t>
            </a:r>
            <a:endParaRPr sz="4800" b="1" i="0" u="none" strike="noStrike" cap="none" dirty="0">
              <a:solidFill>
                <a:schemeClr val="accent4"/>
              </a:solidFill>
              <a:latin typeface="Ribeye"/>
              <a:ea typeface="Ribeye"/>
              <a:cs typeface="Ribeye"/>
              <a:sym typeface="Ribeye"/>
            </a:endParaRPr>
          </a:p>
        </p:txBody>
      </p:sp>
      <p:sp>
        <p:nvSpPr>
          <p:cNvPr id="256" name="Google Shape;256;p10"/>
          <p:cNvSpPr/>
          <p:nvPr/>
        </p:nvSpPr>
        <p:spPr>
          <a:xfrm>
            <a:off x="3173506" y="1871179"/>
            <a:ext cx="4935070" cy="1127515"/>
          </a:xfrm>
          <a:prstGeom prst="roundRect">
            <a:avLst>
              <a:gd name="adj" fmla="val 16667"/>
            </a:avLst>
          </a:prstGeom>
          <a:solidFill>
            <a:srgbClr val="C9F0FE"/>
          </a:solidFill>
          <a:ln w="190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1800"/>
              <a:buFont typeface="Trebuchet MS"/>
              <a:buAutoNum type="arabicPeriod"/>
            </a:pPr>
            <a:r>
              <a:rPr lang="en-GB" sz="1800" b="0" i="0" u="none" strike="noStrike" cap="none" dirty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Beth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yw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enw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’r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stadiwm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lle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mae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t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îm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pêl-droed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Abertawe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a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thîm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rygbi’r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Gweilch</a:t>
            </a:r>
            <a:r>
              <a:rPr lang="en-GB" sz="1800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yn </a:t>
            </a:r>
            <a:r>
              <a:rPr lang="en-GB" sz="1800" dirty="0" err="1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chwarae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?</a:t>
            </a:r>
            <a:endParaRPr sz="1800" b="0" i="0" u="none" strike="noStrike" cap="none" dirty="0">
              <a:solidFill>
                <a:srgbClr val="BF00BF"/>
              </a:solidFill>
              <a:latin typeface="Trebuchet MS" panose="020B0603020202020204" pitchFamily="34" charset="0"/>
              <a:ea typeface="Trebuchet MS"/>
              <a:cs typeface="Trebuchet MS"/>
              <a:sym typeface="Trebuchet MS"/>
            </a:endParaRPr>
          </a:p>
        </p:txBody>
      </p:sp>
      <p:sp>
        <p:nvSpPr>
          <p:cNvPr id="257" name="Google Shape;257;p10"/>
          <p:cNvSpPr/>
          <p:nvPr/>
        </p:nvSpPr>
        <p:spPr>
          <a:xfrm>
            <a:off x="3145925" y="3147502"/>
            <a:ext cx="4935070" cy="1446810"/>
          </a:xfrm>
          <a:prstGeom prst="roundRect">
            <a:avLst>
              <a:gd name="adj" fmla="val 16667"/>
            </a:avLst>
          </a:prstGeom>
          <a:solidFill>
            <a:srgbClr val="C9F0FE"/>
          </a:solidFill>
          <a:ln w="190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2. 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Pa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mor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uchel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yw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T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ŵr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 panose="020B0603020202020204" pitchFamily="34" charset="0"/>
                <a:ea typeface="Trebuchet MS"/>
                <a:cs typeface="Arial" panose="020B0604020202020204" pitchFamily="34" charset="0"/>
                <a:sym typeface="Trebuchet MS"/>
              </a:rPr>
              <a:t> Meridian?</a:t>
            </a:r>
            <a:endParaRPr sz="1800" b="0" i="0" u="none" strike="noStrike" cap="none" dirty="0">
              <a:solidFill>
                <a:srgbClr val="0084B4"/>
              </a:solidFill>
              <a:latin typeface="Trebuchet MS" panose="020B0603020202020204" pitchFamily="34" charset="0"/>
              <a:ea typeface="Trebuchet MS"/>
              <a:cs typeface="Trebuchet MS"/>
              <a:sym typeface="Trebuchet MS"/>
            </a:endParaRPr>
          </a:p>
        </p:txBody>
      </p:sp>
      <p:sp>
        <p:nvSpPr>
          <p:cNvPr id="258" name="Google Shape;258;p10"/>
          <p:cNvSpPr/>
          <p:nvPr/>
        </p:nvSpPr>
        <p:spPr>
          <a:xfrm>
            <a:off x="3173506" y="4708258"/>
            <a:ext cx="4935070" cy="1276322"/>
          </a:xfrm>
          <a:prstGeom prst="roundRect">
            <a:avLst>
              <a:gd name="adj" fmla="val 16667"/>
            </a:avLst>
          </a:prstGeom>
          <a:solidFill>
            <a:srgbClr val="C9F0FE"/>
          </a:solidFill>
          <a:ln w="190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3. 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Beth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yw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enw’r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amgueddfa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yn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Abertawe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sy’n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adrodd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hanes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diwydiant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yng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Nghymru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?</a:t>
            </a:r>
            <a:endParaRPr sz="1800" b="0" i="0" u="none" strike="noStrike" cap="none" dirty="0">
              <a:solidFill>
                <a:srgbClr val="FD66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FFC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0" name="Google Shape;260;p10"/>
          <p:cNvSpPr txBox="1"/>
          <p:nvPr/>
        </p:nvSpPr>
        <p:spPr>
          <a:xfrm>
            <a:off x="392718" y="0"/>
            <a:ext cx="2402733" cy="369332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accent6"/>
                </a:solidFill>
                <a:latin typeface="Trebuchet MS"/>
                <a:ea typeface="Trebuchet MS"/>
                <a:cs typeface="Trebuchet MS"/>
                <a:sym typeface="Trebuchet MS"/>
              </a:rPr>
              <a:t>Ffocws: Cymru</a:t>
            </a:r>
            <a:endParaRPr sz="1800" b="0" i="0" u="none" strike="noStrike" cap="none">
              <a:solidFill>
                <a:schemeClr val="accent6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266;p11" descr="Hotel Icon Clipart || Hotel Silhouette @ Silhouette.pics"/>
          <p:cNvPicPr preferRelativeResize="0"/>
          <p:nvPr/>
        </p:nvPicPr>
        <p:blipFill rotWithShape="1">
          <a:blip r:embed="rId3">
            <a:alphaModFix/>
          </a:blip>
          <a:srcRect l="20277" r="39980"/>
          <a:stretch/>
        </p:blipFill>
        <p:spPr>
          <a:xfrm>
            <a:off x="-6880" y="1374867"/>
            <a:ext cx="3535680" cy="5620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11" descr="Hotel Clip Art at Clker.com - vector clip art online, royalty free &amp; public  domai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96703" y="1244982"/>
            <a:ext cx="2260391" cy="1646317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11"/>
          <p:cNvSpPr/>
          <p:nvPr/>
        </p:nvSpPr>
        <p:spPr>
          <a:xfrm>
            <a:off x="2903509" y="1249930"/>
            <a:ext cx="5312236" cy="5490504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1905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85737" marR="0" lvl="0" indent="-17143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69" name="Google Shape;269;p11"/>
          <p:cNvPicPr preferRelativeResize="0"/>
          <p:nvPr/>
        </p:nvPicPr>
        <p:blipFill rotWithShape="1">
          <a:blip r:embed="rId5">
            <a:alphaModFix/>
          </a:blip>
          <a:srcRect b="4294"/>
          <a:stretch/>
        </p:blipFill>
        <p:spPr>
          <a:xfrm rot="1971648">
            <a:off x="1478690" y="205043"/>
            <a:ext cx="1192855" cy="13340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11" descr="Image result for tafod tawe">
            <a:hlinkClick r:id="rId6"/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782361" y="345843"/>
            <a:ext cx="899139" cy="899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11" descr="Image result for seren a sbarc">
            <a:hlinkClick r:id="rId8"/>
          </p:cNvPr>
          <p:cNvPicPr preferRelativeResize="0"/>
          <p:nvPr/>
        </p:nvPicPr>
        <p:blipFill rotWithShape="1">
          <a:blip r:embed="rId9">
            <a:alphaModFix/>
          </a:blip>
          <a:srcRect r="48048"/>
          <a:stretch/>
        </p:blipFill>
        <p:spPr>
          <a:xfrm>
            <a:off x="-41525" y="2735293"/>
            <a:ext cx="2163804" cy="4122707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11"/>
          <p:cNvSpPr txBox="1"/>
          <p:nvPr/>
        </p:nvSpPr>
        <p:spPr>
          <a:xfrm>
            <a:off x="2468145" y="266012"/>
            <a:ext cx="6408712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>
                <a:solidFill>
                  <a:srgbClr val="7030A0"/>
                </a:solidFill>
                <a:latin typeface="Ribeye"/>
                <a:ea typeface="Ribeye"/>
                <a:cs typeface="Ribeye"/>
                <a:sym typeface="Ribeye"/>
              </a:rPr>
              <a:t>Man aros y Mis: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3" name="Google Shape;273;p11" descr="Check in icon png 3 » PNG Image"/>
          <p:cNvPicPr preferRelativeResize="0"/>
          <p:nvPr/>
        </p:nvPicPr>
        <p:blipFill rotWithShape="1">
          <a:blip r:embed="rId10">
            <a:alphaModFix/>
          </a:blip>
          <a:srcRect l="24644" r="24084"/>
          <a:stretch/>
        </p:blipFill>
        <p:spPr>
          <a:xfrm>
            <a:off x="8374091" y="3236134"/>
            <a:ext cx="2670612" cy="312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11" descr="Image result for seren a sbarc">
            <a:hlinkClick r:id="rId8"/>
          </p:cNvPr>
          <p:cNvPicPr preferRelativeResize="0"/>
          <p:nvPr/>
        </p:nvPicPr>
        <p:blipFill rotWithShape="1">
          <a:blip r:embed="rId9">
            <a:alphaModFix/>
          </a:blip>
          <a:srcRect l="52537"/>
          <a:stretch/>
        </p:blipFill>
        <p:spPr>
          <a:xfrm>
            <a:off x="10041749" y="2360024"/>
            <a:ext cx="2150251" cy="4484333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11"/>
          <p:cNvSpPr/>
          <p:nvPr/>
        </p:nvSpPr>
        <p:spPr>
          <a:xfrm>
            <a:off x="452847" y="1567543"/>
            <a:ext cx="2485200" cy="949235"/>
          </a:xfrm>
          <a:prstGeom prst="rect">
            <a:avLst/>
          </a:prstGeom>
          <a:solidFill>
            <a:schemeClr val="dk1"/>
          </a:solidFill>
          <a:ln w="1905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ibeye"/>
              <a:ea typeface="Ribeye"/>
              <a:cs typeface="Ribeye"/>
              <a:sym typeface="Ribeye"/>
            </a:endParaRPr>
          </a:p>
        </p:txBody>
      </p:sp>
      <p:sp>
        <p:nvSpPr>
          <p:cNvPr id="276" name="Google Shape;276;p11"/>
          <p:cNvSpPr txBox="1"/>
          <p:nvPr/>
        </p:nvSpPr>
        <p:spPr>
          <a:xfrm>
            <a:off x="2397847" y="3064859"/>
            <a:ext cx="6408712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 dirty="0" smtClean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Celtic Manor</a:t>
            </a:r>
            <a:endParaRPr sz="4800" b="1" i="0" u="none" strike="noStrike" cap="none" dirty="0">
              <a:solidFill>
                <a:schemeClr val="accent1"/>
              </a:solidFill>
              <a:latin typeface="Ribeye"/>
              <a:ea typeface="Ribeye"/>
              <a:cs typeface="Ribeye"/>
              <a:sym typeface="Ribeye"/>
            </a:endParaRPr>
          </a:p>
        </p:txBody>
      </p:sp>
      <p:sp>
        <p:nvSpPr>
          <p:cNvPr id="277" name="Google Shape;277;p11"/>
          <p:cNvSpPr txBox="1"/>
          <p:nvPr/>
        </p:nvSpPr>
        <p:spPr>
          <a:xfrm>
            <a:off x="3061855" y="3827087"/>
            <a:ext cx="515389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Dyn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o’r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enw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Syr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Terry Matthews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sydd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berchen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gwesty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moethus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y Celtic Manor. Fe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oedd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biliwnydd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cyntaf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Cymru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.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Gallwch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ddarllen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mwy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amdano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  <a:hlinkClick r:id="rId11"/>
              </a:rPr>
              <a:t>yma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Trebuchet MS" panose="020B0603020202020204" pitchFamily="34" charset="0"/>
                <a:ea typeface="Trebuchet MS"/>
                <a:cs typeface="Trebuchet MS"/>
                <a:sym typeface="Trebuchet MS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dirty="0" err="1" smtClean="0">
                <a:solidFill>
                  <a:schemeClr val="tx1"/>
                </a:solidFill>
                <a:latin typeface="Trebuchet MS" panose="020B0603020202020204" pitchFamily="34" charset="0"/>
              </a:rPr>
              <a:t>Cynlluniwch</a:t>
            </a:r>
            <a:r>
              <a:rPr lang="en-GB" sz="1800" dirty="0" smtClean="0">
                <a:solidFill>
                  <a:schemeClr val="tx1"/>
                </a:solidFill>
                <a:latin typeface="Trebuchet MS" panose="020B0603020202020204" pitchFamily="34" charset="0"/>
              </a:rPr>
              <a:t> </a:t>
            </a:r>
            <a:r>
              <a:rPr lang="en-GB" sz="1800" dirty="0" err="1" smtClean="0">
                <a:solidFill>
                  <a:schemeClr val="tx1"/>
                </a:solidFill>
                <a:latin typeface="Trebuchet MS" panose="020B0603020202020204" pitchFamily="34" charset="0"/>
              </a:rPr>
              <a:t>fusnes</a:t>
            </a:r>
            <a:r>
              <a:rPr lang="en-GB" sz="1800" dirty="0" smtClean="0">
                <a:solidFill>
                  <a:schemeClr val="tx1"/>
                </a:solidFill>
                <a:latin typeface="Trebuchet MS" panose="020B0603020202020204" pitchFamily="34" charset="0"/>
              </a:rPr>
              <a:t> a </a:t>
            </a:r>
            <a:r>
              <a:rPr lang="en-GB" sz="1800" dirty="0">
                <a:solidFill>
                  <a:schemeClr val="tx1"/>
                </a:solidFill>
                <a:latin typeface="Trebuchet MS" panose="020B0603020202020204" pitchFamily="34" charset="0"/>
              </a:rPr>
              <a:t>all </a:t>
            </a:r>
            <a:r>
              <a:rPr lang="en-GB" sz="1800" dirty="0" err="1">
                <a:solidFill>
                  <a:schemeClr val="tx1"/>
                </a:solidFill>
                <a:latin typeface="Trebuchet MS" panose="020B0603020202020204" pitchFamily="34" charset="0"/>
              </a:rPr>
              <a:t>eich</a:t>
            </a:r>
            <a:r>
              <a:rPr lang="en-GB" sz="1800" dirty="0">
                <a:solidFill>
                  <a:schemeClr val="tx1"/>
                </a:solidFill>
                <a:latin typeface="Trebuchet MS" panose="020B060302020202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latin typeface="Trebuchet MS" panose="020B0603020202020204" pitchFamily="34" charset="0"/>
              </a:rPr>
              <a:t>gwneud</a:t>
            </a:r>
            <a:r>
              <a:rPr lang="en-GB" sz="1800" dirty="0">
                <a:solidFill>
                  <a:schemeClr val="tx1"/>
                </a:solidFill>
                <a:latin typeface="Trebuchet MS" panose="020B0603020202020204" pitchFamily="34" charset="0"/>
              </a:rPr>
              <a:t> yn </a:t>
            </a:r>
            <a:r>
              <a:rPr lang="en-GB" sz="1800" dirty="0" err="1">
                <a:solidFill>
                  <a:schemeClr val="tx1"/>
                </a:solidFill>
                <a:latin typeface="Trebuchet MS" panose="020B0603020202020204" pitchFamily="34" charset="0"/>
              </a:rPr>
              <a:t>filiwnydd</a:t>
            </a:r>
            <a:r>
              <a:rPr lang="en-GB" sz="1800" dirty="0">
                <a:solidFill>
                  <a:schemeClr val="tx1"/>
                </a:solidFill>
                <a:latin typeface="Trebuchet MS" panose="020B060302020202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latin typeface="Trebuchet MS" panose="020B0603020202020204" pitchFamily="34" charset="0"/>
              </a:rPr>
              <a:t>fel</a:t>
            </a:r>
            <a:r>
              <a:rPr lang="en-GB" sz="1800" dirty="0">
                <a:solidFill>
                  <a:schemeClr val="tx1"/>
                </a:solidFill>
                <a:latin typeface="Trebuchet MS" panose="020B060302020202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latin typeface="Trebuchet MS" panose="020B0603020202020204" pitchFamily="34" charset="0"/>
              </a:rPr>
              <a:t>Syr</a:t>
            </a:r>
            <a:r>
              <a:rPr lang="en-GB" sz="1800" dirty="0">
                <a:solidFill>
                  <a:schemeClr val="tx1"/>
                </a:solidFill>
                <a:latin typeface="Trebuchet MS" panose="020B0603020202020204" pitchFamily="34" charset="0"/>
              </a:rPr>
              <a:t> Terry Matthews. </a:t>
            </a:r>
          </a:p>
        </p:txBody>
      </p:sp>
      <p:pic>
        <p:nvPicPr>
          <p:cNvPr id="3074" name="Picture 2" descr="Brochures | The Celtic Manor Resort | Celtic Manor Resort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439" y="1277784"/>
            <a:ext cx="3588872" cy="188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12" descr="181,000 BEST Quiz IMAGES, STOCK PHOTOS &amp;amp; VECTORS | Adobe Stock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" y="-404948"/>
            <a:ext cx="11510682" cy="727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12" descr="http://resources.hwb.wales.g ov.uk/VTC/2012- 13/20032013/you-and-  me/cym/farcio- graffeg/index.html . Seren and Sbarc are Welsh"/>
          <p:cNvPicPr preferRelativeResize="0"/>
          <p:nvPr/>
        </p:nvPicPr>
        <p:blipFill rotWithShape="1">
          <a:blip r:embed="rId4">
            <a:alphaModFix/>
          </a:blip>
          <a:srcRect l="43209"/>
          <a:stretch/>
        </p:blipFill>
        <p:spPr>
          <a:xfrm>
            <a:off x="8080995" y="3974880"/>
            <a:ext cx="2063936" cy="2389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12" descr="http://resources.hwb.wales.g ov.uk/VTC/2012- 13/20032013/you-and-  me/cym/farcio- graffeg/index.html . Seren and Sbarc are Welsh"/>
          <p:cNvPicPr preferRelativeResize="0"/>
          <p:nvPr/>
        </p:nvPicPr>
        <p:blipFill rotWithShape="1">
          <a:blip r:embed="rId5">
            <a:alphaModFix/>
          </a:blip>
          <a:srcRect r="49779"/>
          <a:stretch/>
        </p:blipFill>
        <p:spPr>
          <a:xfrm>
            <a:off x="1325469" y="4055832"/>
            <a:ext cx="1848037" cy="2364579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12"/>
          <p:cNvSpPr txBox="1"/>
          <p:nvPr/>
        </p:nvSpPr>
        <p:spPr>
          <a:xfrm>
            <a:off x="1345611" y="410474"/>
            <a:ext cx="8819462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 dirty="0" err="1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Cwis</a:t>
            </a:r>
            <a:r>
              <a:rPr lang="en-GB" sz="4800" b="1" i="0" u="none" strike="noStrike" cap="none" dirty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 yr </a:t>
            </a:r>
            <a:r>
              <a:rPr lang="en-GB" sz="4800" b="1" i="0" u="none" strike="noStrike" cap="none" dirty="0" err="1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Wythnos</a:t>
            </a:r>
            <a:r>
              <a:rPr lang="en-GB" sz="4800" b="1" i="0" u="none" strike="noStrike" cap="none" dirty="0">
                <a:solidFill>
                  <a:schemeClr val="accent1"/>
                </a:solidFill>
                <a:latin typeface="Ribeye"/>
                <a:ea typeface="Ribeye"/>
                <a:cs typeface="Ribeye"/>
                <a:sym typeface="Ribeye"/>
              </a:rPr>
              <a:t>: </a:t>
            </a:r>
            <a:r>
              <a:rPr lang="en-GB" sz="4800" b="1" i="0" u="none" strike="noStrike" cap="none" dirty="0" smtClean="0">
                <a:solidFill>
                  <a:schemeClr val="accent4"/>
                </a:solidFill>
                <a:latin typeface="Ribeye"/>
                <a:ea typeface="Ribeye"/>
                <a:cs typeface="Ribeye"/>
                <a:sym typeface="Ribeye"/>
              </a:rPr>
              <a:t>27.11.2023</a:t>
            </a:r>
            <a:endParaRPr sz="4800" b="1" i="0" u="none" strike="noStrike" cap="none" dirty="0">
              <a:solidFill>
                <a:schemeClr val="accent4"/>
              </a:solidFill>
              <a:latin typeface="Ribeye"/>
              <a:ea typeface="Ribeye"/>
              <a:cs typeface="Ribeye"/>
              <a:sym typeface="Ribeye"/>
            </a:endParaRPr>
          </a:p>
        </p:txBody>
      </p:sp>
      <p:sp>
        <p:nvSpPr>
          <p:cNvPr id="287" name="Google Shape;287;p12"/>
          <p:cNvSpPr/>
          <p:nvPr/>
        </p:nvSpPr>
        <p:spPr>
          <a:xfrm>
            <a:off x="3173506" y="1871179"/>
            <a:ext cx="4935070" cy="1127515"/>
          </a:xfrm>
          <a:prstGeom prst="roundRect">
            <a:avLst>
              <a:gd name="adj" fmla="val 16667"/>
            </a:avLst>
          </a:prstGeom>
          <a:solidFill>
            <a:srgbClr val="C9F0FE"/>
          </a:solidFill>
          <a:ln w="190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BF"/>
              </a:buClr>
              <a:buSzPts val="1800"/>
              <a:buFont typeface="Trebuchet MS"/>
              <a:buAutoNum type="arabicPeriod"/>
            </a:pP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Rhestrwch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 5 person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enwog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sydd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 o/ yn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byw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 yn </a:t>
            </a:r>
            <a:r>
              <a:rPr lang="en-GB" sz="1800" b="0" i="0" u="none" strike="noStrike" cap="none" dirty="0" err="1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Abertawe</a:t>
            </a:r>
            <a:r>
              <a:rPr lang="en-GB" sz="1800" b="0" i="0" u="none" strike="noStrike" cap="none" dirty="0" smtClean="0">
                <a:solidFill>
                  <a:srgbClr val="BF00BF"/>
                </a:solidFill>
                <a:latin typeface="Trebuchet MS"/>
                <a:ea typeface="Trebuchet MS"/>
                <a:cs typeface="Trebuchet MS"/>
                <a:sym typeface="Trebuchet MS"/>
              </a:rPr>
              <a:t>.</a:t>
            </a:r>
            <a:endParaRPr sz="1800" b="0" i="0" u="none" strike="noStrike" cap="none" dirty="0">
              <a:solidFill>
                <a:srgbClr val="BF00B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88" name="Google Shape;288;p12"/>
          <p:cNvSpPr/>
          <p:nvPr/>
        </p:nvSpPr>
        <p:spPr>
          <a:xfrm>
            <a:off x="3145925" y="3147502"/>
            <a:ext cx="4935070" cy="1446810"/>
          </a:xfrm>
          <a:prstGeom prst="roundRect">
            <a:avLst>
              <a:gd name="adj" fmla="val 16667"/>
            </a:avLst>
          </a:prstGeom>
          <a:solidFill>
            <a:srgbClr val="C9F0FE"/>
          </a:solidFill>
          <a:ln w="190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2. 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Beth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yw’r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enw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ar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 y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ddwy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ysgol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 Gyfun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Gymraeg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sy’n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Abertawe</a:t>
            </a:r>
            <a:r>
              <a:rPr lang="en-GB" sz="1800" b="0" i="0" u="none" strike="noStrike" cap="none" dirty="0" smtClean="0">
                <a:solidFill>
                  <a:srgbClr val="0084B4"/>
                </a:solidFill>
                <a:latin typeface="Trebuchet MS"/>
                <a:ea typeface="Trebuchet MS"/>
                <a:cs typeface="Trebuchet MS"/>
                <a:sym typeface="Trebuchet MS"/>
              </a:rPr>
              <a:t>?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12"/>
          <p:cNvSpPr/>
          <p:nvPr/>
        </p:nvSpPr>
        <p:spPr>
          <a:xfrm>
            <a:off x="3173506" y="4708258"/>
            <a:ext cx="4935070" cy="1276322"/>
          </a:xfrm>
          <a:prstGeom prst="roundRect">
            <a:avLst>
              <a:gd name="adj" fmla="val 16667"/>
            </a:avLst>
          </a:prstGeom>
          <a:solidFill>
            <a:srgbClr val="C9F0FE"/>
          </a:solidFill>
          <a:ln w="190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3.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Nodwch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enw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10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siop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sydd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 yn </a:t>
            </a:r>
            <a:r>
              <a:rPr lang="en-GB" sz="1800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y Quadrant yn </a:t>
            </a:r>
            <a:r>
              <a:rPr lang="en-GB" sz="1800" b="0" i="0" u="none" strike="noStrike" cap="none" dirty="0" err="1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Abertawe</a:t>
            </a:r>
            <a:r>
              <a:rPr lang="en-GB" sz="1800" b="0" i="0" u="none" strike="noStrike" cap="none" dirty="0" smtClean="0">
                <a:solidFill>
                  <a:srgbClr val="FD66FF"/>
                </a:solidFill>
                <a:latin typeface="Trebuchet MS"/>
                <a:ea typeface="Trebuchet MS"/>
                <a:cs typeface="Trebuchet MS"/>
                <a:sym typeface="Trebuchet MS"/>
              </a:rPr>
              <a:t>.</a:t>
            </a:r>
            <a:endParaRPr sz="1800" b="0" i="0" u="none" strike="noStrike" cap="none" dirty="0">
              <a:solidFill>
                <a:srgbClr val="FFC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90" name="Google Shape;290;p12"/>
          <p:cNvSpPr txBox="1"/>
          <p:nvPr/>
        </p:nvSpPr>
        <p:spPr>
          <a:xfrm>
            <a:off x="392718" y="0"/>
            <a:ext cx="2402733" cy="369332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accent6"/>
                </a:solidFill>
                <a:latin typeface="Trebuchet MS"/>
                <a:ea typeface="Trebuchet MS"/>
                <a:cs typeface="Trebuchet MS"/>
                <a:sym typeface="Trebuchet MS"/>
              </a:rPr>
              <a:t>Ffocws: Ardal Leol </a:t>
            </a:r>
            <a:endParaRPr sz="1800" b="0" i="0" u="none" strike="noStrike" cap="none">
              <a:solidFill>
                <a:schemeClr val="accent6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Siarter Iaith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FF00FF"/>
      </a:accent1>
      <a:accent2>
        <a:srgbClr val="7030A0"/>
      </a:accent2>
      <a:accent3>
        <a:srgbClr val="FF00FF"/>
      </a:accent3>
      <a:accent4>
        <a:srgbClr val="00B0F0"/>
      </a:accent4>
      <a:accent5>
        <a:srgbClr val="FF00FF"/>
      </a:accent5>
      <a:accent6>
        <a:srgbClr val="FFFFFF"/>
      </a:accent6>
      <a:hlink>
        <a:srgbClr val="7030A0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gfen" ma:contentTypeID="0x01010092F2B8B2EB4EFA48B7B0CE1A04C59ABC" ma:contentTypeVersion="10" ma:contentTypeDescription="Creu dogfen newydd." ma:contentTypeScope="" ma:versionID="beff612e2d7a0dcb5c44133e6149a421">
  <xsd:schema xmlns:xsd="http://www.w3.org/2001/XMLSchema" xmlns:xs="http://www.w3.org/2001/XMLSchema" xmlns:p="http://schemas.microsoft.com/office/2006/metadata/properties" xmlns:ns2="2061e2fe-169d-43df-8d5d-e54e67395e56" targetNamespace="http://schemas.microsoft.com/office/2006/metadata/properties" ma:root="true" ma:fieldsID="df3a58a38cb0277ca537cf27d721cc1b" ns2:_="">
    <xsd:import namespace="2061e2fe-169d-43df-8d5d-e54e67395e5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61e2fe-169d-43df-8d5d-e54e67395e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Math o Gynnwys"/>
        <xsd:element ref="dc:title" minOccurs="0" maxOccurs="1" ma:index="4" ma:displayName="Teit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E39B56D-FE93-4034-938C-ECAA9F6348EA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914EB06-ECF1-49E2-A454-37B098007B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95635B-3F86-4F40-9A27-25C5870F5D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061e2fe-169d-43df-8d5d-e54e67395e5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597</Words>
  <Application>Microsoft Office PowerPoint</Application>
  <PresentationFormat>Widescreen</PresentationFormat>
  <Paragraphs>47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Ribeye</vt:lpstr>
      <vt:lpstr>Noto Sans Symbols</vt:lpstr>
      <vt:lpstr>Arial</vt:lpstr>
      <vt:lpstr>Trebuchet MS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Jones, Nia</dc:creator>
  <cp:lastModifiedBy>Jones, Nia</cp:lastModifiedBy>
  <cp:revision>8</cp:revision>
  <dcterms:created xsi:type="dcterms:W3CDTF">2020-09-15T13:21:59Z</dcterms:created>
  <dcterms:modified xsi:type="dcterms:W3CDTF">2023-11-08T09:25:36Z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0x01010092F2B8B2EB4EFA48B7B0CE1A04C59ABC</vt:lpwstr>
  </property>
</Properties>
</file>